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401" r:id="rId2"/>
    <p:sldId id="518" r:id="rId3"/>
    <p:sldId id="517" r:id="rId4"/>
    <p:sldId id="440" r:id="rId5"/>
    <p:sldId id="441" r:id="rId6"/>
    <p:sldId id="267" r:id="rId7"/>
    <p:sldId id="266" r:id="rId8"/>
    <p:sldId id="271" r:id="rId9"/>
    <p:sldId id="272" r:id="rId10"/>
    <p:sldId id="407" r:id="rId11"/>
    <p:sldId id="409" r:id="rId12"/>
    <p:sldId id="410" r:id="rId13"/>
    <p:sldId id="350" r:id="rId14"/>
    <p:sldId id="273" r:id="rId15"/>
    <p:sldId id="346" r:id="rId16"/>
    <p:sldId id="448" r:id="rId17"/>
    <p:sldId id="457" r:id="rId18"/>
    <p:sldId id="511" r:id="rId19"/>
    <p:sldId id="381" r:id="rId20"/>
    <p:sldId id="442" r:id="rId21"/>
    <p:sldId id="444" r:id="rId22"/>
    <p:sldId id="445" r:id="rId23"/>
    <p:sldId id="449" r:id="rId24"/>
    <p:sldId id="447" r:id="rId25"/>
    <p:sldId id="436" r:id="rId26"/>
    <p:sldId id="437" r:id="rId27"/>
    <p:sldId id="390" r:id="rId28"/>
    <p:sldId id="391" r:id="rId29"/>
    <p:sldId id="392" r:id="rId30"/>
    <p:sldId id="382" r:id="rId31"/>
    <p:sldId id="393" r:id="rId32"/>
    <p:sldId id="383" r:id="rId33"/>
    <p:sldId id="450" r:id="rId34"/>
    <p:sldId id="363" r:id="rId35"/>
    <p:sldId id="364" r:id="rId36"/>
    <p:sldId id="398" r:id="rId37"/>
    <p:sldId id="370" r:id="rId38"/>
    <p:sldId id="371" r:id="rId39"/>
    <p:sldId id="429" r:id="rId40"/>
    <p:sldId id="372" r:id="rId41"/>
    <p:sldId id="373" r:id="rId42"/>
    <p:sldId id="374" r:id="rId43"/>
    <p:sldId id="375" r:id="rId44"/>
    <p:sldId id="516" r:id="rId45"/>
    <p:sldId id="451" r:id="rId46"/>
    <p:sldId id="433" r:id="rId47"/>
    <p:sldId id="293" r:id="rId48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7" autoAdjust="0"/>
    <p:restoredTop sz="96296" autoAdjust="0"/>
  </p:normalViewPr>
  <p:slideViewPr>
    <p:cSldViewPr>
      <p:cViewPr varScale="1">
        <p:scale>
          <a:sx n="102" d="100"/>
          <a:sy n="102" d="100"/>
        </p:scale>
        <p:origin x="-2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BC59E566-2ABB-4002-BC2E-9D37BC0E43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6B060D-76BC-4806-8CCC-146B9C7DF17D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4FBD29-2011-4EBF-8077-0328F2578239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9FCF69-F952-42BB-A0C6-CE711BE6D9D4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2E83A3-59EC-4489-9CBA-3E6805834E07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B1609D-0272-42B5-807B-C55B18644544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EF0A48-5509-4A4B-901D-BAAE0ECCEEEB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BCFBA6-E82E-4076-ADD9-2479D1222A00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C805C5-224E-49A6-8FB8-56EF03E395EA}" type="slidenum">
              <a:rPr lang="en-US" altLang="zh-CN" smtClean="0"/>
              <a:pPr/>
              <a:t>17</a:t>
            </a:fld>
            <a:endParaRPr lang="en-US" altLang="zh-CN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375BF3-715E-4C91-97EA-A0D1D55FD609}" type="slidenum">
              <a:rPr lang="en-US" altLang="zh-CN" smtClean="0"/>
              <a:pPr/>
              <a:t>18</a:t>
            </a:fld>
            <a:endParaRPr lang="en-US" altLang="zh-CN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368EB-0702-42D5-9738-B35454538816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FC6C40-B698-454D-BC74-54EDAF50A4B6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379D70-2D2A-4185-958C-B53BD0C86ECD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81B76E-A704-4DAC-8021-E4021629F45C}" type="slidenum">
              <a:rPr lang="en-US" altLang="zh-CN" smtClean="0"/>
              <a:pPr/>
              <a:t>21</a:t>
            </a:fld>
            <a:endParaRPr lang="en-US" altLang="zh-CN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B3EEE0-EBCB-4887-BE16-245C32F5740E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B2355B-82AA-46CF-BC94-49C857B2AC15}" type="slidenum">
              <a:rPr lang="en-US" altLang="zh-CN" smtClean="0"/>
              <a:pPr/>
              <a:t>23</a:t>
            </a:fld>
            <a:endParaRPr lang="en-US" altLang="zh-CN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C33B13-EAD4-4B79-8695-9444DD17BBA5}" type="slidenum">
              <a:rPr lang="en-US" altLang="zh-CN" smtClean="0"/>
              <a:pPr/>
              <a:t>24</a:t>
            </a:fld>
            <a:endParaRPr lang="en-US" altLang="zh-CN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C0D2A-3E42-4E17-B922-2CBC59E4243C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875CD-9452-4E72-A202-A46F00171C94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A7C16-9BA7-43AF-BFA4-75971B52175A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CDDF9C-8897-473B-BF58-340F1AD6F125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2E3094-894E-4390-98F0-48212EBE5A98}" type="slidenum">
              <a:rPr lang="en-US" altLang="zh-CN" smtClean="0"/>
              <a:pPr/>
              <a:t>29</a:t>
            </a:fld>
            <a:endParaRPr lang="en-US" altLang="zh-CN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4C3BDC-94C2-4D5F-9D23-834CE2E53EF9}" type="slidenum">
              <a:rPr lang="en-US" altLang="zh-CN" smtClean="0"/>
              <a:pPr/>
              <a:t>30</a:t>
            </a:fld>
            <a:endParaRPr lang="en-US" altLang="zh-CN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0146E0-7538-4FE4-8D47-6962E70C6AA0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0F07BE-0BB1-4098-8622-F3F48E9F59AD}" type="slidenum">
              <a:rPr lang="en-US" altLang="zh-CN" smtClean="0"/>
              <a:pPr/>
              <a:t>31</a:t>
            </a:fld>
            <a:endParaRPr lang="en-US" altLang="zh-CN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C223F-5FC9-4A8D-9EA6-35179E737ADC}" type="slidenum">
              <a:rPr lang="en-US" altLang="zh-CN" smtClean="0"/>
              <a:pPr/>
              <a:t>32</a:t>
            </a:fld>
            <a:endParaRPr lang="en-US" altLang="zh-CN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594358-CD7B-4EFE-9820-6856207F1890}" type="slidenum">
              <a:rPr lang="en-US" altLang="zh-CN" smtClean="0"/>
              <a:pPr/>
              <a:t>33</a:t>
            </a:fld>
            <a:endParaRPr lang="en-US" altLang="zh-CN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C24CF4-111B-4AF5-9162-07BFF128575E}" type="slidenum">
              <a:rPr lang="en-US" altLang="zh-CN" smtClean="0"/>
              <a:pPr/>
              <a:t>34</a:t>
            </a:fld>
            <a:endParaRPr lang="en-US" altLang="zh-CN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E68EFE-322C-4D47-9D64-6D8C10093B9C}" type="slidenum">
              <a:rPr lang="en-US" altLang="zh-CN" smtClean="0"/>
              <a:pPr/>
              <a:t>35</a:t>
            </a:fld>
            <a:endParaRPr lang="en-US" altLang="zh-CN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69F17E-6AF2-42E3-A504-AC71AF81B6A8}" type="slidenum">
              <a:rPr lang="en-US" altLang="zh-CN" smtClean="0"/>
              <a:pPr/>
              <a:t>36</a:t>
            </a:fld>
            <a:endParaRPr lang="en-US" altLang="zh-CN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EFFA14-BC6C-4A82-9B50-B21434544F0C}" type="slidenum">
              <a:rPr lang="en-US" altLang="zh-CN" smtClean="0"/>
              <a:pPr/>
              <a:t>37</a:t>
            </a:fld>
            <a:endParaRPr lang="en-US" altLang="zh-CN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165B05-C516-497E-8610-DFC84066A786}" type="slidenum">
              <a:rPr lang="en-US" altLang="zh-CN" smtClean="0"/>
              <a:pPr/>
              <a:t>38</a:t>
            </a:fld>
            <a:endParaRPr lang="en-US" altLang="zh-CN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F4770B-166B-4051-ACF3-897186861800}" type="slidenum">
              <a:rPr lang="en-US" altLang="zh-CN" smtClean="0"/>
              <a:pPr/>
              <a:t>39</a:t>
            </a:fld>
            <a:endParaRPr lang="en-US" altLang="zh-CN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68CD7F-0B6F-4C01-A261-96DA9D9A95DD}" type="slidenum">
              <a:rPr lang="en-US" altLang="zh-CN" smtClean="0"/>
              <a:pPr/>
              <a:t>40</a:t>
            </a:fld>
            <a:endParaRPr lang="en-US" altLang="zh-CN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7ABFF9-FEBB-4418-B913-E8A5C2C7EC63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E0F8D-D701-4DFB-8E52-92A1EFB8D4BA}" type="slidenum">
              <a:rPr lang="en-US" altLang="zh-CN" smtClean="0"/>
              <a:pPr/>
              <a:t>41</a:t>
            </a:fld>
            <a:endParaRPr lang="en-US" altLang="zh-CN" smtClean="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7443B7-0D8D-45E6-8A81-8942BE117D48}" type="slidenum">
              <a:rPr lang="en-US" altLang="zh-CN" smtClean="0"/>
              <a:pPr/>
              <a:t>42</a:t>
            </a:fld>
            <a:endParaRPr lang="en-US" altLang="zh-CN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59C98-AE43-4499-923D-B73234071552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7D58E6-33EE-4148-AF24-D78EA85FFD62}" type="slidenum">
              <a:rPr lang="en-US" altLang="zh-CN" smtClean="0"/>
              <a:pPr/>
              <a:t>44</a:t>
            </a:fld>
            <a:endParaRPr lang="en-US" altLang="zh-CN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9A03F2-1EA9-4473-A181-901EAE8FDC89}" type="slidenum">
              <a:rPr lang="en-US" altLang="zh-CN" smtClean="0"/>
              <a:pPr/>
              <a:t>45</a:t>
            </a:fld>
            <a:endParaRPr lang="en-US" altLang="zh-CN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A4C0CB-3AF2-42E5-BEB5-6937796B13B3}" type="slidenum">
              <a:rPr lang="en-US" altLang="zh-CN" smtClean="0"/>
              <a:pPr/>
              <a:t>46</a:t>
            </a:fld>
            <a:endParaRPr lang="en-US" altLang="zh-CN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D44B61-F918-4974-9FE5-DEB2E4B59435}" type="slidenum">
              <a:rPr lang="en-US" altLang="zh-CN" smtClean="0"/>
              <a:pPr/>
              <a:t>47</a:t>
            </a:fld>
            <a:endParaRPr lang="en-US" altLang="zh-CN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26623-D6EA-4532-9576-60F690212599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C4CC3B-48C0-4982-9BC6-94985B0BEAE4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55991-1FF3-4A56-A65B-8C644B8536F1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3C855D-018B-46FA-9811-0C15C99DE8C4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1302E1-533E-496B-8BDD-0A2E889663A8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EFC58-3AE6-4988-A893-36C88DA2D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EDA8C-5D1E-4BDD-8929-BE6C375282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F823B-9F9D-4F84-AC45-145A76A7B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A78D8-E80E-40F1-9061-090176250D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D392-E4E5-41FC-A026-D9AAF03FCA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06ACA-B6F0-4B28-AAEA-F63DBD49AC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30EFE-3C98-4F7F-8B71-D3DAC007DA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491C3-14B2-4C18-B962-9C2130A18A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A9BB0-71F5-4A52-9811-F2A66CBEF2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EE820-38B4-499C-9AF7-3BD6F9D18C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FCF7D-3FB5-4472-8B83-78044EE4B2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60000-52D1-4BE5-ABC6-36E52010F8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54EE6-9694-4668-AFCA-B55F637C7D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slideback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fld id="{0FAEFD7E-4A70-49A7-9419-A2D75AC14D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/>
          <p:cNvSpPr txBox="1">
            <a:spLocks noChangeArrowheads="1"/>
          </p:cNvSpPr>
          <p:nvPr/>
        </p:nvSpPr>
        <p:spPr bwMode="auto">
          <a:xfrm>
            <a:off x="395288" y="4941888"/>
            <a:ext cx="8353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TW" sz="3200">
                <a:solidFill>
                  <a:srgbClr val="660033"/>
                </a:solidFill>
                <a:latin typeface="Arial Black" pitchFamily="34" charset="0"/>
                <a:ea typeface="新細明體" pitchFamily="18" charset="-120"/>
              </a:rPr>
              <a:t>www.ead.cn</a:t>
            </a:r>
          </a:p>
        </p:txBody>
      </p:sp>
      <p:pic>
        <p:nvPicPr>
          <p:cNvPr id="3075" name="Picture 15" descr="ead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341438"/>
            <a:ext cx="1550987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95288" y="3789363"/>
            <a:ext cx="8424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全真簡粗明" pitchFamily="49" charset="-120"/>
                <a:ea typeface="全真簡粗明" pitchFamily="49" charset="-120"/>
              </a:rPr>
              <a:t>東 匯 傳 播 拓 展 有 限 公 司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TW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EASTERN  ACOUSTIC  DEVELOPMENT  LTD.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 descr="REMOT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981200"/>
            <a:ext cx="1727200" cy="2819400"/>
          </a:xfrm>
          <a:noFill/>
        </p:spPr>
      </p:pic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085850"/>
            <a:ext cx="5867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6"/>
          <p:cNvSpPr>
            <a:spLocks noChangeArrowheads="1"/>
          </p:cNvSpPr>
          <p:nvPr/>
        </p:nvSpPr>
        <p:spPr bwMode="auto">
          <a:xfrm>
            <a:off x="90488" y="120650"/>
            <a:ext cx="347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Custom Labeling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3" cstate="print"/>
          <a:srcRect l="21825" t="12956" r="21825" b="16394"/>
          <a:stretch>
            <a:fillRect/>
          </a:stretch>
        </p:blipFill>
        <p:spPr bwMode="auto">
          <a:xfrm>
            <a:off x="3352800" y="982663"/>
            <a:ext cx="4953000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 l="36781" t="29884" r="35631" b="10345"/>
          <a:stretch>
            <a:fillRect/>
          </a:stretch>
        </p:blipFill>
        <p:spPr>
          <a:xfrm>
            <a:off x="495300" y="1371600"/>
            <a:ext cx="2476500" cy="3962400"/>
          </a:xfrm>
          <a:noFill/>
        </p:spPr>
      </p:pic>
      <p:sp>
        <p:nvSpPr>
          <p:cNvPr id="56324" name="Rectangle 6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4343400" cy="685800"/>
          </a:xfrm>
          <a:noFill/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Custom Labeling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l="56976" t="37210" r="27907" b="33333"/>
          <a:stretch>
            <a:fillRect/>
          </a:stretch>
        </p:blipFill>
        <p:spPr>
          <a:xfrm>
            <a:off x="4572000" y="1219200"/>
            <a:ext cx="3200400" cy="4343400"/>
          </a:xfrm>
          <a:noFill/>
        </p:spPr>
      </p:pic>
      <p:sp>
        <p:nvSpPr>
          <p:cNvPr id="57347" name="Text Box 5"/>
          <p:cNvSpPr txBox="1">
            <a:spLocks noChangeArrowheads="1"/>
          </p:cNvSpPr>
          <p:nvPr/>
        </p:nvSpPr>
        <p:spPr bwMode="auto">
          <a:xfrm>
            <a:off x="762000" y="2117725"/>
            <a:ext cx="38100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990000"/>
                </a:solidFill>
                <a:ea typeface="宋体" pitchFamily="2" charset="-122"/>
              </a:rPr>
              <a:t>Design It!</a:t>
            </a:r>
          </a:p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990000"/>
                </a:solidFill>
                <a:ea typeface="宋体" pitchFamily="2" charset="-122"/>
              </a:rPr>
              <a:t> Order It!</a:t>
            </a:r>
          </a:p>
        </p:txBody>
      </p:sp>
      <p:sp>
        <p:nvSpPr>
          <p:cNvPr id="57348" name="Rectangle 6"/>
          <p:cNvSpPr>
            <a:spLocks noGrp="1" noChangeArrowheads="1"/>
          </p:cNvSpPr>
          <p:nvPr>
            <p:ph type="title"/>
          </p:nvPr>
        </p:nvSpPr>
        <p:spPr>
          <a:xfrm>
            <a:off x="90488" y="95250"/>
            <a:ext cx="3657600" cy="715963"/>
          </a:xfrm>
          <a:noFill/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Custom Labeling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7010400" cy="579438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AMS: Accessory Mounting System</a:t>
            </a:r>
          </a:p>
        </p:txBody>
      </p:sp>
      <p:pic>
        <p:nvPicPr>
          <p:cNvPr id="58371" name="Picture 3" descr="ams_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21240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ams_pane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1988" y="1219200"/>
            <a:ext cx="265588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295400" y="10668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en-US" altLang="zh-CN" sz="2000">
              <a:ea typeface="宋体" pitchFamily="2" charset="-122"/>
            </a:endParaRPr>
          </a:p>
          <a:p>
            <a:pPr algn="l"/>
            <a:endParaRPr lang="en-US" altLang="zh-CN" sz="2000">
              <a:ea typeface="宋体" pitchFamily="2" charset="-122"/>
            </a:endParaRPr>
          </a:p>
        </p:txBody>
      </p:sp>
      <p:pic>
        <p:nvPicPr>
          <p:cNvPr id="58374" name="Picture 6" descr="rms-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2675" y="2057400"/>
            <a:ext cx="24431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8" descr="ams-hr6 full siz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57475" y="4724400"/>
            <a:ext cx="38862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90488" y="76200"/>
            <a:ext cx="3429000" cy="715963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Test Equipment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143000"/>
            <a:ext cx="6096000" cy="1828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000" b="1" smtClean="0">
                <a:ea typeface="宋体" pitchFamily="2" charset="-122"/>
              </a:rPr>
              <a:t>便携音频检测和发生器、噪声发生器</a:t>
            </a:r>
            <a:endParaRPr lang="en-US" altLang="zh-CN" sz="20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000" b="1" smtClean="0">
                <a:ea typeface="宋体" pitchFamily="2" charset="-122"/>
              </a:rPr>
              <a:t>可选话筒</a:t>
            </a:r>
            <a:r>
              <a:rPr lang="en-US" altLang="zh-CN" sz="2000" b="1" smtClean="0">
                <a:ea typeface="宋体" pitchFamily="2" charset="-122"/>
              </a:rPr>
              <a:t>/</a:t>
            </a:r>
            <a:r>
              <a:rPr lang="zh-CN" altLang="en-US" sz="2000" b="1" smtClean="0">
                <a:ea typeface="宋体" pitchFamily="2" charset="-122"/>
              </a:rPr>
              <a:t>线路电平输入和输出</a:t>
            </a:r>
            <a:endParaRPr lang="en-US" altLang="zh-CN" sz="20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000" b="1" smtClean="0">
                <a:ea typeface="宋体" pitchFamily="2" charset="-122"/>
              </a:rPr>
              <a:t>支持平衡</a:t>
            </a:r>
            <a:r>
              <a:rPr lang="en-US" altLang="zh-CN" sz="2000" b="1" smtClean="0">
                <a:ea typeface="宋体" pitchFamily="2" charset="-122"/>
              </a:rPr>
              <a:t>/</a:t>
            </a:r>
            <a:r>
              <a:rPr lang="zh-CN" altLang="en-US" sz="2000" b="1" smtClean="0">
                <a:ea typeface="宋体" pitchFamily="2" charset="-122"/>
              </a:rPr>
              <a:t>非平衡连接</a:t>
            </a:r>
            <a:endParaRPr lang="en-US" altLang="zh-CN" sz="20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b="1" smtClean="0">
                <a:ea typeface="宋体" pitchFamily="2" charset="-122"/>
              </a:rPr>
              <a:t>9 V</a:t>
            </a:r>
            <a:r>
              <a:rPr lang="zh-CN" altLang="en-US" sz="2000" b="1" smtClean="0">
                <a:ea typeface="宋体" pitchFamily="2" charset="-122"/>
              </a:rPr>
              <a:t>电池或</a:t>
            </a:r>
            <a:r>
              <a:rPr lang="en-US" altLang="zh-CN" sz="2000" b="1" smtClean="0">
                <a:ea typeface="宋体" pitchFamily="2" charset="-122"/>
              </a:rPr>
              <a:t>24V</a:t>
            </a:r>
            <a:r>
              <a:rPr lang="zh-CN" altLang="en-US" sz="2000" b="1" smtClean="0">
                <a:ea typeface="宋体" pitchFamily="2" charset="-122"/>
              </a:rPr>
              <a:t>外置电源</a:t>
            </a:r>
            <a:endParaRPr lang="en-US" altLang="zh-CN" sz="20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000" b="1" smtClean="0">
                <a:ea typeface="宋体" pitchFamily="2" charset="-122"/>
              </a:rPr>
              <a:t>大容量、耐用的便携背包</a:t>
            </a:r>
            <a:endParaRPr lang="en-US" altLang="zh-CN" sz="20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000" b="1" smtClean="0">
              <a:ea typeface="宋体" pitchFamily="2" charset="-122"/>
            </a:endParaRPr>
          </a:p>
        </p:txBody>
      </p:sp>
      <p:pic>
        <p:nvPicPr>
          <p:cNvPr id="59396" name="Picture 7" descr="pt-am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9563" y="3448050"/>
            <a:ext cx="169703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8" descr="pt-as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3625" y="3448050"/>
            <a:ext cx="16430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9" descr="pt-ic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2838450"/>
            <a:ext cx="22907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488" y="109538"/>
            <a:ext cx="3733800" cy="6858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Power Supplies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22325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ea typeface="宋体" pitchFamily="2" charset="-122"/>
              </a:rPr>
              <a:t>全部</a:t>
            </a:r>
            <a:r>
              <a:rPr lang="en-US" altLang="zh-CN" sz="2400" b="1" smtClean="0">
                <a:ea typeface="宋体" pitchFamily="2" charset="-122"/>
              </a:rPr>
              <a:t>RDL</a:t>
            </a:r>
            <a:r>
              <a:rPr lang="zh-CN" altLang="en-US" sz="2400" b="1" smtClean="0">
                <a:ea typeface="宋体" pitchFamily="2" charset="-122"/>
              </a:rPr>
              <a:t>模块都不设定内部电源，以节省开支，使得设计搭建系统时更灵活，可以统一为所有模块设计统一的电源支持</a:t>
            </a:r>
            <a:r>
              <a:rPr lang="en-US" altLang="zh-CN" sz="2400" b="1" smtClean="0">
                <a:ea typeface="宋体" pitchFamily="2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ea typeface="宋体" pitchFamily="2" charset="-122"/>
              </a:rPr>
              <a:t>多个</a:t>
            </a:r>
            <a:r>
              <a:rPr lang="en-US" altLang="zh-CN" sz="2400" b="1" smtClean="0">
                <a:ea typeface="宋体" pitchFamily="2" charset="-122"/>
              </a:rPr>
              <a:t>RDL</a:t>
            </a:r>
            <a:r>
              <a:rPr lang="zh-CN" altLang="en-US" sz="2400" b="1" smtClean="0">
                <a:ea typeface="宋体" pitchFamily="2" charset="-122"/>
              </a:rPr>
              <a:t>模块可共享一台足够容量电源适配器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400" b="1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60420" name="Picture 4" descr="ps-2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8950" y="2895600"/>
            <a:ext cx="13255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ps24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5350" y="3048000"/>
            <a:ext cx="13779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ps24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4950" y="2819400"/>
            <a:ext cx="13096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7" descr="ps24u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971800"/>
            <a:ext cx="350520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838200" y="4800600"/>
            <a:ext cx="7772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2 Amp (2000 mA)                         1 Amp (1000 mA)         400 mA             150 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3200" b="1">
              <a:solidFill>
                <a:srgbClr val="990000"/>
              </a:solidFill>
              <a:ea typeface="宋体" pitchFamily="2" charset="-122"/>
            </a:endParaRPr>
          </a:p>
        </p:txBody>
      </p:sp>
      <p:pic>
        <p:nvPicPr>
          <p:cNvPr id="61443" name="Picture 3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838200"/>
            <a:ext cx="8001000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90488" y="168275"/>
            <a:ext cx="5776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Web Site Tools </a:t>
            </a:r>
            <a:r>
              <a:rPr lang="en-US" altLang="zh-CN" sz="2000" b="1" i="1">
                <a:solidFill>
                  <a:srgbClr val="990000"/>
                </a:solidFill>
                <a:ea typeface="宋体" pitchFamily="2" charset="-122"/>
              </a:rPr>
              <a:t>HOME PAGE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Web-Langu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19200"/>
            <a:ext cx="73152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90488" y="1524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Multiple</a:t>
            </a:r>
            <a:r>
              <a:rPr lang="en-US" altLang="zh-CN" sz="3200" b="1"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Languages</a:t>
            </a:r>
          </a:p>
        </p:txBody>
      </p:sp>
      <p:sp>
        <p:nvSpPr>
          <p:cNvPr id="62468" name="AutoShape 5"/>
          <p:cNvSpPr>
            <a:spLocks noChangeArrowheads="1"/>
          </p:cNvSpPr>
          <p:nvPr/>
        </p:nvSpPr>
        <p:spPr bwMode="auto">
          <a:xfrm rot="10800000">
            <a:off x="457200" y="2209800"/>
            <a:ext cx="838200" cy="381000"/>
          </a:xfrm>
          <a:prstGeom prst="leftArrow">
            <a:avLst>
              <a:gd name="adj1" fmla="val 50000"/>
              <a:gd name="adj2" fmla="val 5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0488" y="0"/>
            <a:ext cx="4633912" cy="868363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Online Order Entry</a:t>
            </a:r>
            <a:endParaRPr lang="en-US" altLang="zh-CN" b="1" smtClean="0">
              <a:ea typeface="宋体" pitchFamily="2" charset="-122"/>
            </a:endParaRPr>
          </a:p>
        </p:txBody>
      </p:sp>
      <p:pic>
        <p:nvPicPr>
          <p:cNvPr id="63491" name="Picture 4" descr="Login He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14400"/>
            <a:ext cx="7924800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AutoShape 5"/>
          <p:cNvSpPr>
            <a:spLocks noChangeArrowheads="1"/>
          </p:cNvSpPr>
          <p:nvPr/>
        </p:nvSpPr>
        <p:spPr bwMode="auto">
          <a:xfrm>
            <a:off x="7924800" y="1752600"/>
            <a:ext cx="838200" cy="381000"/>
          </a:xfrm>
          <a:prstGeom prst="leftArrow">
            <a:avLst>
              <a:gd name="adj1" fmla="val 50000"/>
              <a:gd name="adj2" fmla="val 5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7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Header Location</a:t>
            </a:r>
          </a:p>
        </p:txBody>
      </p:sp>
      <p:sp>
        <p:nvSpPr>
          <p:cNvPr id="64515" name="Rectangle 8"/>
          <p:cNvSpPr>
            <a:spLocks noChangeArrowheads="1"/>
          </p:cNvSpPr>
          <p:nvPr/>
        </p:nvSpPr>
        <p:spPr bwMode="auto">
          <a:xfrm>
            <a:off x="1143000" y="1008063"/>
            <a:ext cx="7010400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l">
              <a:tabLst>
                <a:tab pos="1600200" algn="l"/>
              </a:tabLst>
            </a:pPr>
            <a:r>
              <a:rPr lang="en-US" altLang="zh-CN" b="1">
                <a:ea typeface="宋体" pitchFamily="2" charset="-122"/>
              </a:rPr>
              <a:t>RDL’s New Online PRODUCTS Feature</a:t>
            </a:r>
          </a:p>
          <a:p>
            <a:pPr indent="228600" algn="ctr">
              <a:tabLst>
                <a:tab pos="1600200" algn="l"/>
              </a:tabLst>
            </a:pPr>
            <a:endParaRPr lang="en-US" altLang="zh-CN" sz="900">
              <a:ea typeface="宋体" pitchFamily="2" charset="-122"/>
            </a:endParaRPr>
          </a:p>
          <a:p>
            <a:pPr indent="228600" algn="l">
              <a:buFontTx/>
              <a:buChar char="•"/>
              <a:tabLst>
                <a:tab pos="1600200" algn="l"/>
              </a:tabLst>
            </a:pPr>
            <a:r>
              <a:rPr lang="zh-CN" altLang="en-US" sz="2400" b="1">
                <a:ea typeface="宋体" pitchFamily="2" charset="-122"/>
              </a:rPr>
              <a:t>详细的产品分类</a:t>
            </a:r>
            <a:endParaRPr lang="en-US" altLang="zh-CN" sz="2400" b="1">
              <a:ea typeface="宋体" pitchFamily="2" charset="-122"/>
            </a:endParaRPr>
          </a:p>
          <a:p>
            <a:pPr indent="228600" algn="l">
              <a:buFontTx/>
              <a:buChar char="•"/>
              <a:tabLst>
                <a:tab pos="1600200" algn="l"/>
              </a:tabLst>
            </a:pPr>
            <a:r>
              <a:rPr lang="zh-CN" altLang="en-US" sz="2400" b="1">
                <a:ea typeface="宋体" pitchFamily="2" charset="-122"/>
              </a:rPr>
              <a:t>多种快速检索的方式</a:t>
            </a:r>
            <a:endParaRPr lang="en-US" altLang="zh-CN" sz="2400" b="1">
              <a:ea typeface="宋体" pitchFamily="2" charset="-122"/>
            </a:endParaRPr>
          </a:p>
          <a:p>
            <a:pPr indent="228600" algn="l">
              <a:buFontTx/>
              <a:buChar char="•"/>
              <a:tabLst>
                <a:tab pos="1600200" algn="l"/>
              </a:tabLst>
            </a:pPr>
            <a:r>
              <a:rPr lang="zh-CN" altLang="en-US" sz="2400" b="1">
                <a:ea typeface="宋体" pitchFamily="2" charset="-122"/>
              </a:rPr>
              <a:t>比如按下</a:t>
            </a:r>
            <a:r>
              <a:rPr lang="en-US" altLang="zh-CN" sz="2400" b="1">
                <a:ea typeface="宋体" pitchFamily="2" charset="-122"/>
              </a:rPr>
              <a:t>Product</a:t>
            </a:r>
          </a:p>
        </p:txBody>
      </p:sp>
      <p:pic>
        <p:nvPicPr>
          <p:cNvPr id="64516" name="Picture 9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352800"/>
            <a:ext cx="861060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AutoShape 10"/>
          <p:cNvSpPr>
            <a:spLocks noChangeArrowheads="1"/>
          </p:cNvSpPr>
          <p:nvPr/>
        </p:nvSpPr>
        <p:spPr bwMode="auto">
          <a:xfrm>
            <a:off x="1317625" y="4724400"/>
            <a:ext cx="434975" cy="86995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8"/>
          <p:cNvSpPr txBox="1">
            <a:spLocks noChangeArrowheads="1"/>
          </p:cNvSpPr>
          <p:nvPr/>
        </p:nvSpPr>
        <p:spPr bwMode="auto">
          <a:xfrm>
            <a:off x="381000" y="381000"/>
            <a:ext cx="8512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TW" alt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全真簡粗明" pitchFamily="49" charset="-120"/>
                <a:ea typeface="全真簡粗明" pitchFamily="49" charset="-120"/>
              </a:rPr>
              <a:t>東 匯 為 下 列 歐 美 名 牌 之 中 國 大 陸 及 港、澳 總 代 理：</a:t>
            </a:r>
          </a:p>
        </p:txBody>
      </p:sp>
      <p:pic>
        <p:nvPicPr>
          <p:cNvPr id="4099" name="Picture 226" descr="digigram"/>
          <p:cNvPicPr>
            <a:picLocks noChangeAspect="1" noChangeArrowheads="1"/>
          </p:cNvPicPr>
          <p:nvPr/>
        </p:nvPicPr>
        <p:blipFill>
          <a:blip r:embed="rId2" cstate="print"/>
          <a:srcRect t="18889"/>
          <a:stretch>
            <a:fillRect/>
          </a:stretch>
        </p:blipFill>
        <p:spPr bwMode="auto">
          <a:xfrm>
            <a:off x="5029200" y="4114800"/>
            <a:ext cx="13335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29" descr="AP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6670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31" descr="Stem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5908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233" descr="LightVip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6764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235" descr="Adamso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17526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236" descr="Ashl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8800" y="28194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39" descr="Altai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39863" y="1638300"/>
            <a:ext cx="1333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41" descr="RDL"/>
          <p:cNvPicPr>
            <a:picLocks noChangeAspect="1" noChangeArrowheads="1"/>
          </p:cNvPicPr>
          <p:nvPr/>
        </p:nvPicPr>
        <p:blipFill>
          <a:blip r:embed="rId9" cstate="print"/>
          <a:srcRect t="25278"/>
          <a:stretch>
            <a:fillRect/>
          </a:stretch>
        </p:blipFill>
        <p:spPr bwMode="auto">
          <a:xfrm>
            <a:off x="3276600" y="4114800"/>
            <a:ext cx="13335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Header Location</a:t>
            </a:r>
          </a:p>
        </p:txBody>
      </p:sp>
      <p:pic>
        <p:nvPicPr>
          <p:cNvPr id="65539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838200"/>
            <a:ext cx="7620000" cy="505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AutoShape 6"/>
          <p:cNvSpPr>
            <a:spLocks noChangeArrowheads="1"/>
          </p:cNvSpPr>
          <p:nvPr/>
        </p:nvSpPr>
        <p:spPr bwMode="auto">
          <a:xfrm>
            <a:off x="1752600" y="30480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Header Location</a:t>
            </a:r>
          </a:p>
        </p:txBody>
      </p:sp>
      <p:pic>
        <p:nvPicPr>
          <p:cNvPr id="6656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838200"/>
            <a:ext cx="7696200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1524000" y="54102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Header Location</a:t>
            </a:r>
          </a:p>
        </p:txBody>
      </p:sp>
      <p:pic>
        <p:nvPicPr>
          <p:cNvPr id="67587" name="Picture 3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14400"/>
            <a:ext cx="78486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AutoShape 4"/>
          <p:cNvSpPr>
            <a:spLocks noChangeArrowheads="1"/>
          </p:cNvSpPr>
          <p:nvPr/>
        </p:nvSpPr>
        <p:spPr bwMode="auto">
          <a:xfrm>
            <a:off x="1676400" y="47244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Header Location</a:t>
            </a:r>
          </a:p>
        </p:txBody>
      </p:sp>
      <p:pic>
        <p:nvPicPr>
          <p:cNvPr id="68611" name="Picture 3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838200"/>
            <a:ext cx="762000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76200" y="152400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PDF, Accessories &amp; Related Products</a:t>
            </a:r>
          </a:p>
        </p:txBody>
      </p:sp>
      <p:pic>
        <p:nvPicPr>
          <p:cNvPr id="69635" name="Picture 3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4425" y="838200"/>
            <a:ext cx="696277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AutoShape 4"/>
          <p:cNvSpPr>
            <a:spLocks noChangeArrowheads="1"/>
          </p:cNvSpPr>
          <p:nvPr/>
        </p:nvSpPr>
        <p:spPr bwMode="auto">
          <a:xfrm>
            <a:off x="1676400" y="29718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auto">
          <a:xfrm>
            <a:off x="1676400" y="32385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auto">
          <a:xfrm>
            <a:off x="1676400" y="54102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9639" name="AutoShape 7"/>
          <p:cNvSpPr>
            <a:spLocks noChangeArrowheads="1"/>
          </p:cNvSpPr>
          <p:nvPr/>
        </p:nvSpPr>
        <p:spPr bwMode="auto">
          <a:xfrm>
            <a:off x="1676400" y="478155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3"/>
          <p:cNvSpPr txBox="1">
            <a:spLocks noChangeArrowheads="1"/>
          </p:cNvSpPr>
          <p:nvPr/>
        </p:nvSpPr>
        <p:spPr bwMode="auto">
          <a:xfrm>
            <a:off x="76200" y="1524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PDF Files - Features &amp; Specifications</a:t>
            </a:r>
          </a:p>
        </p:txBody>
      </p:sp>
      <p:pic>
        <p:nvPicPr>
          <p:cNvPr id="70659" name="Picture 4" descr="PDF-FP-PA20A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838200"/>
            <a:ext cx="6096000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3"/>
          <p:cNvSpPr txBox="1">
            <a:spLocks noChangeArrowheads="1"/>
          </p:cNvSpPr>
          <p:nvPr/>
        </p:nvSpPr>
        <p:spPr bwMode="auto">
          <a:xfrm>
            <a:off x="90488" y="152400"/>
            <a:ext cx="579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PDF File - Wiring Schematic</a:t>
            </a:r>
          </a:p>
        </p:txBody>
      </p:sp>
      <p:pic>
        <p:nvPicPr>
          <p:cNvPr id="71683" name="Picture 4" descr="PDF-FP-PA20A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828675"/>
            <a:ext cx="6096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Web-Product Alpha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98525"/>
            <a:ext cx="83058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90488" y="152400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Find Products – Alphabetically</a:t>
            </a: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6705600" y="2438400"/>
            <a:ext cx="304800" cy="762000"/>
          </a:xfrm>
          <a:prstGeom prst="upArrow">
            <a:avLst>
              <a:gd name="adj1" fmla="val 50000"/>
              <a:gd name="adj2" fmla="val 6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Web-Product Alpha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838200"/>
            <a:ext cx="70866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90488" y="152400"/>
            <a:ext cx="533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Alphabetically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Web-Product Alpha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00113"/>
            <a:ext cx="8458200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76200" y="152400"/>
            <a:ext cx="541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Alphabetically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DLOFFICIAL_LOGO_2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70038"/>
            <a:ext cx="85344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6200" y="157163"/>
            <a:ext cx="7162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Welcome To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5" descr="Web-Products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066800"/>
            <a:ext cx="7761288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9" name="Text Box 6"/>
          <p:cNvSpPr txBox="1">
            <a:spLocks noChangeArrowheads="1"/>
          </p:cNvSpPr>
          <p:nvPr/>
        </p:nvSpPr>
        <p:spPr bwMode="auto">
          <a:xfrm>
            <a:off x="90488" y="152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Find Products – “Fly-In” Area</a:t>
            </a:r>
          </a:p>
        </p:txBody>
      </p:sp>
      <p:sp>
        <p:nvSpPr>
          <p:cNvPr id="75780" name="AutoShape 7"/>
          <p:cNvSpPr>
            <a:spLocks noChangeArrowheads="1"/>
          </p:cNvSpPr>
          <p:nvPr/>
        </p:nvSpPr>
        <p:spPr bwMode="auto">
          <a:xfrm>
            <a:off x="217488" y="2895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76200" y="1524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“Fly-In” Area</a:t>
            </a:r>
          </a:p>
        </p:txBody>
      </p:sp>
      <p:pic>
        <p:nvPicPr>
          <p:cNvPr id="76803" name="Picture 6" descr="Web-FI-Products-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14400"/>
            <a:ext cx="8534400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Web-Products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76313"/>
            <a:ext cx="83820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Text Box 5"/>
          <p:cNvSpPr txBox="1">
            <a:spLocks noChangeArrowheads="1"/>
          </p:cNvSpPr>
          <p:nvPr/>
        </p:nvSpPr>
        <p:spPr bwMode="auto">
          <a:xfrm>
            <a:off x="90488" y="1524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“Fly-In” Area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4"/>
          <p:cNvSpPr txBox="1">
            <a:spLocks noChangeArrowheads="1"/>
          </p:cNvSpPr>
          <p:nvPr/>
        </p:nvSpPr>
        <p:spPr bwMode="auto">
          <a:xfrm>
            <a:off x="90488" y="1524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Products – “Fly-In” Area</a:t>
            </a:r>
          </a:p>
        </p:txBody>
      </p:sp>
      <p:pic>
        <p:nvPicPr>
          <p:cNvPr id="78851" name="Picture 5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83820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Web-Refere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14400"/>
            <a:ext cx="8458200" cy="485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Text Box 5"/>
          <p:cNvSpPr txBox="1">
            <a:spLocks noChangeArrowheads="1"/>
          </p:cNvSpPr>
          <p:nvPr/>
        </p:nvSpPr>
        <p:spPr bwMode="auto">
          <a:xfrm>
            <a:off x="90488" y="152400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Reference – Header Location</a:t>
            </a:r>
          </a:p>
        </p:txBody>
      </p:sp>
      <p:sp>
        <p:nvSpPr>
          <p:cNvPr id="79876" name="AutoShape 6"/>
          <p:cNvSpPr>
            <a:spLocks noChangeArrowheads="1"/>
          </p:cNvSpPr>
          <p:nvPr/>
        </p:nvSpPr>
        <p:spPr bwMode="auto">
          <a:xfrm>
            <a:off x="2209800" y="2133600"/>
            <a:ext cx="304800" cy="762000"/>
          </a:xfrm>
          <a:prstGeom prst="upArrow">
            <a:avLst>
              <a:gd name="adj1" fmla="val 50000"/>
              <a:gd name="adj2" fmla="val 6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9877" name="AutoShape 7"/>
          <p:cNvSpPr>
            <a:spLocks noChangeArrowheads="1"/>
          </p:cNvSpPr>
          <p:nvPr/>
        </p:nvSpPr>
        <p:spPr bwMode="auto">
          <a:xfrm>
            <a:off x="2287588" y="3460750"/>
            <a:ext cx="595312" cy="304800"/>
          </a:xfrm>
          <a:prstGeom prst="rightArrow">
            <a:avLst>
              <a:gd name="adj1" fmla="val 50000"/>
              <a:gd name="adj2" fmla="val 488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5" descr="Web-downloa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19200"/>
            <a:ext cx="7315200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Text Box 7"/>
          <p:cNvSpPr txBox="1">
            <a:spLocks noChangeArrowheads="1"/>
          </p:cNvSpPr>
          <p:nvPr/>
        </p:nvSpPr>
        <p:spPr bwMode="auto">
          <a:xfrm>
            <a:off x="90488" y="152400"/>
            <a:ext cx="502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Reference – Downloads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/>
          <p:cNvSpPr txBox="1">
            <a:spLocks noChangeArrowheads="1"/>
          </p:cNvSpPr>
          <p:nvPr/>
        </p:nvSpPr>
        <p:spPr bwMode="auto">
          <a:xfrm>
            <a:off x="76200" y="152400"/>
            <a:ext cx="419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Auto CAD Example</a:t>
            </a:r>
          </a:p>
        </p:txBody>
      </p:sp>
      <p:pic>
        <p:nvPicPr>
          <p:cNvPr id="81923" name="Picture 5" descr="Auto CAD Exam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8077200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 descr="web-Newsle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914400"/>
            <a:ext cx="76962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5"/>
          <p:cNvSpPr txBox="1">
            <a:spLocks noChangeArrowheads="1"/>
          </p:cNvSpPr>
          <p:nvPr/>
        </p:nvSpPr>
        <p:spPr bwMode="auto">
          <a:xfrm>
            <a:off x="90488" y="152400"/>
            <a:ext cx="419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RDL </a:t>
            </a:r>
            <a:r>
              <a:rPr lang="en-US" altLang="zh-CN" sz="3200" b="1" i="1">
                <a:solidFill>
                  <a:srgbClr val="990000"/>
                </a:solidFill>
                <a:ea typeface="宋体" pitchFamily="2" charset="-122"/>
              </a:rPr>
              <a:t>Tech / E / News</a:t>
            </a:r>
          </a:p>
        </p:txBody>
      </p:sp>
      <p:sp>
        <p:nvSpPr>
          <p:cNvPr id="82948" name="AutoShape 6"/>
          <p:cNvSpPr>
            <a:spLocks noChangeArrowheads="1"/>
          </p:cNvSpPr>
          <p:nvPr/>
        </p:nvSpPr>
        <p:spPr bwMode="auto">
          <a:xfrm>
            <a:off x="131763" y="4038600"/>
            <a:ext cx="823912" cy="381000"/>
          </a:xfrm>
          <a:prstGeom prst="rightArrow">
            <a:avLst>
              <a:gd name="adj1" fmla="val 50000"/>
              <a:gd name="adj2" fmla="val 5406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Web-Tech Support and Calc loc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585913"/>
            <a:ext cx="6400800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Text Box 5"/>
          <p:cNvSpPr txBox="1">
            <a:spLocks noChangeArrowheads="1"/>
          </p:cNvSpPr>
          <p:nvPr/>
        </p:nvSpPr>
        <p:spPr bwMode="auto">
          <a:xfrm>
            <a:off x="2043113" y="819150"/>
            <a:ext cx="510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Technical Support Numbers, Tech Tips and Current Consumption Calculator</a:t>
            </a:r>
          </a:p>
        </p:txBody>
      </p:sp>
      <p:sp>
        <p:nvSpPr>
          <p:cNvPr id="83972" name="Text Box 6"/>
          <p:cNvSpPr txBox="1">
            <a:spLocks noChangeArrowheads="1"/>
          </p:cNvSpPr>
          <p:nvPr/>
        </p:nvSpPr>
        <p:spPr bwMode="auto">
          <a:xfrm>
            <a:off x="1355725" y="141288"/>
            <a:ext cx="4054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83973" name="Rectangle 7"/>
          <p:cNvSpPr>
            <a:spLocks noChangeArrowheads="1"/>
          </p:cNvSpPr>
          <p:nvPr/>
        </p:nvSpPr>
        <p:spPr bwMode="auto">
          <a:xfrm>
            <a:off x="95250" y="152400"/>
            <a:ext cx="6153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Additional Information</a:t>
            </a:r>
            <a:endParaRPr lang="en-US" altLang="zh-CN" sz="3200" b="1" i="1">
              <a:solidFill>
                <a:srgbClr val="990000"/>
              </a:solidFill>
              <a:ea typeface="宋体" pitchFamily="2" charset="-122"/>
            </a:endParaRPr>
          </a:p>
        </p:txBody>
      </p:sp>
      <p:sp>
        <p:nvSpPr>
          <p:cNvPr id="83974" name="AutoShape 8"/>
          <p:cNvSpPr>
            <a:spLocks noChangeArrowheads="1"/>
          </p:cNvSpPr>
          <p:nvPr/>
        </p:nvSpPr>
        <p:spPr bwMode="auto">
          <a:xfrm>
            <a:off x="438150" y="4419600"/>
            <a:ext cx="900113" cy="457200"/>
          </a:xfrm>
          <a:prstGeom prst="rightArrow">
            <a:avLst>
              <a:gd name="adj1" fmla="val 50000"/>
              <a:gd name="adj2" fmla="val 4921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80975"/>
            <a:ext cx="2895600" cy="5334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Tech Support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219200"/>
            <a:ext cx="70866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Dedicated, knowledgeable staff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Engineering experience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Industry backgrounds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Personal Webinars can be scheduled</a:t>
            </a:r>
            <a:endParaRPr lang="en-US" altLang="zh-CN" sz="2400" smtClean="0">
              <a:ea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400" b="1" smtClean="0">
                <a:ea typeface="宋体" pitchFamily="2" charset="-122"/>
              </a:rPr>
              <a:t>Available 8AM – 5PM, Monday – Friday</a:t>
            </a:r>
          </a:p>
        </p:txBody>
      </p:sp>
      <p:pic>
        <p:nvPicPr>
          <p:cNvPr id="84996" name="Picture 4" descr="Picture 1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25" y="3657600"/>
            <a:ext cx="205105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5" descr="Picture 1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0"/>
            <a:ext cx="205105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8" name="Picture 6" descr="Picture 1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1513" y="3657600"/>
            <a:ext cx="205105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7" descr="ralphmu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75" y="3657600"/>
            <a:ext cx="2057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-DS-AF-EM-TPR3A_COMPOS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084388"/>
            <a:ext cx="632460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22238"/>
            <a:ext cx="5791200" cy="639762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TWISTED PAIR  - </a:t>
            </a:r>
            <a:r>
              <a:rPr lang="en-US" altLang="zh-CN" sz="3200" b="1" i="1" smtClean="0">
                <a:solidFill>
                  <a:srgbClr val="990000"/>
                </a:solidFill>
                <a:ea typeface="宋体" pitchFamily="2" charset="-122"/>
              </a:rPr>
              <a:t>FORMAT-A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848600" cy="121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200" b="1" smtClean="0">
                <a:ea typeface="宋体" pitchFamily="2" charset="-122"/>
              </a:rPr>
              <a:t>单一双绞线传输广播级品质的</a:t>
            </a:r>
            <a:r>
              <a:rPr lang="en-US" altLang="zh-CN" sz="2200" b="1" smtClean="0">
                <a:ea typeface="宋体" pitchFamily="2" charset="-122"/>
              </a:rPr>
              <a:t>3</a:t>
            </a:r>
            <a:r>
              <a:rPr lang="zh-CN" altLang="en-US" sz="2200" b="1" smtClean="0">
                <a:ea typeface="宋体" pitchFamily="2" charset="-122"/>
              </a:rPr>
              <a:t>路音频信号（</a:t>
            </a:r>
            <a:r>
              <a:rPr lang="en-US" altLang="zh-CN" sz="2200" b="1" smtClean="0">
                <a:ea typeface="宋体" pitchFamily="2" charset="-122"/>
              </a:rPr>
              <a:t>CAT5</a:t>
            </a:r>
            <a:r>
              <a:rPr lang="zh-CN" altLang="en-US" sz="2200" b="1" smtClean="0">
                <a:ea typeface="宋体" pitchFamily="2" charset="-122"/>
              </a:rPr>
              <a:t>、</a:t>
            </a:r>
            <a:r>
              <a:rPr lang="en-US" altLang="zh-CN" sz="2200" b="1" smtClean="0">
                <a:ea typeface="宋体" pitchFamily="2" charset="-122"/>
              </a:rPr>
              <a:t>6</a:t>
            </a:r>
            <a:r>
              <a:rPr lang="zh-CN" altLang="en-US" sz="2200" b="1" smtClean="0">
                <a:ea typeface="宋体" pitchFamily="2" charset="-122"/>
              </a:rPr>
              <a:t>或更高速）</a:t>
            </a:r>
            <a:endParaRPr lang="en-US" altLang="zh-CN" sz="22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 smtClean="0">
                <a:ea typeface="宋体" pitchFamily="2" charset="-122"/>
              </a:rPr>
              <a:t>可多点发送、多点接收</a:t>
            </a:r>
            <a:endParaRPr lang="en-US" altLang="zh-CN" sz="2200" b="1" smtClean="0">
              <a:ea typeface="宋体" pitchFamily="2" charset="-122"/>
            </a:endParaRPr>
          </a:p>
        </p:txBody>
      </p:sp>
      <p:pic>
        <p:nvPicPr>
          <p:cNvPr id="49157" name="Picture 5" descr="TX-TPS3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530475"/>
            <a:ext cx="152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ru-tpda compos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988" y="4114800"/>
            <a:ext cx="238601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 descr="ru-tps4a compos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4114800"/>
            <a:ext cx="2386013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tx-tp1p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4451350"/>
            <a:ext cx="16002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4" descr="Web-Current Calc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03288"/>
            <a:ext cx="83058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Text Box 5"/>
          <p:cNvSpPr txBox="1">
            <a:spLocks noChangeArrowheads="1"/>
          </p:cNvSpPr>
          <p:nvPr/>
        </p:nvSpPr>
        <p:spPr bwMode="auto">
          <a:xfrm>
            <a:off x="90488" y="152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Current Consumption Calculator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5"/>
          <p:cNvSpPr txBox="1">
            <a:spLocks noChangeArrowheads="1"/>
          </p:cNvSpPr>
          <p:nvPr/>
        </p:nvSpPr>
        <p:spPr bwMode="auto">
          <a:xfrm>
            <a:off x="76200" y="762000"/>
            <a:ext cx="899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Enter Quantities of Products &amp; Calculate</a:t>
            </a:r>
          </a:p>
        </p:txBody>
      </p:sp>
      <p:pic>
        <p:nvPicPr>
          <p:cNvPr id="87043" name="Picture 6" descr="Web-Current Calc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52525"/>
            <a:ext cx="81534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Text Box 7"/>
          <p:cNvSpPr txBox="1">
            <a:spLocks noChangeArrowheads="1"/>
          </p:cNvSpPr>
          <p:nvPr/>
        </p:nvSpPr>
        <p:spPr bwMode="auto">
          <a:xfrm>
            <a:off x="90488" y="152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Current Consumption Calculator</a:t>
            </a:r>
          </a:p>
        </p:txBody>
      </p:sp>
      <p:sp>
        <p:nvSpPr>
          <p:cNvPr id="87045" name="AutoShape 8"/>
          <p:cNvSpPr>
            <a:spLocks noChangeArrowheads="1"/>
          </p:cNvSpPr>
          <p:nvPr/>
        </p:nvSpPr>
        <p:spPr bwMode="auto">
          <a:xfrm>
            <a:off x="4419600" y="4322763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7046" name="AutoShape 9"/>
          <p:cNvSpPr>
            <a:spLocks noChangeArrowheads="1"/>
          </p:cNvSpPr>
          <p:nvPr/>
        </p:nvSpPr>
        <p:spPr bwMode="auto">
          <a:xfrm>
            <a:off x="4419600" y="49530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7047" name="AutoShape 10"/>
          <p:cNvSpPr>
            <a:spLocks noChangeArrowheads="1"/>
          </p:cNvSpPr>
          <p:nvPr/>
        </p:nvSpPr>
        <p:spPr bwMode="auto">
          <a:xfrm>
            <a:off x="7402513" y="5595938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7048" name="AutoShape 11"/>
          <p:cNvSpPr>
            <a:spLocks noChangeArrowheads="1"/>
          </p:cNvSpPr>
          <p:nvPr/>
        </p:nvSpPr>
        <p:spPr bwMode="auto">
          <a:xfrm>
            <a:off x="7391400" y="37338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7049" name="AutoShape 12"/>
          <p:cNvSpPr>
            <a:spLocks noChangeArrowheads="1"/>
          </p:cNvSpPr>
          <p:nvPr/>
        </p:nvSpPr>
        <p:spPr bwMode="auto">
          <a:xfrm>
            <a:off x="7597775" y="2209800"/>
            <a:ext cx="609600" cy="2286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 descr="Web-Current Calc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00138"/>
            <a:ext cx="83058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 Box 5"/>
          <p:cNvSpPr txBox="1">
            <a:spLocks noChangeArrowheads="1"/>
          </p:cNvSpPr>
          <p:nvPr/>
        </p:nvSpPr>
        <p:spPr bwMode="auto">
          <a:xfrm>
            <a:off x="76200" y="762000"/>
            <a:ext cx="899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Totals Are Listed; Can View &amp; Print Results</a:t>
            </a:r>
          </a:p>
        </p:txBody>
      </p:sp>
      <p:sp>
        <p:nvSpPr>
          <p:cNvPr id="88068" name="Text Box 6"/>
          <p:cNvSpPr txBox="1">
            <a:spLocks noChangeArrowheads="1"/>
          </p:cNvSpPr>
          <p:nvPr/>
        </p:nvSpPr>
        <p:spPr bwMode="auto">
          <a:xfrm>
            <a:off x="90488" y="152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Current Consumption Calculator</a:t>
            </a:r>
          </a:p>
        </p:txBody>
      </p:sp>
      <p:sp>
        <p:nvSpPr>
          <p:cNvPr id="88069" name="AutoShape 7"/>
          <p:cNvSpPr>
            <a:spLocks noChangeArrowheads="1"/>
          </p:cNvSpPr>
          <p:nvPr/>
        </p:nvSpPr>
        <p:spPr bwMode="auto">
          <a:xfrm>
            <a:off x="2743200" y="3309938"/>
            <a:ext cx="304800" cy="762000"/>
          </a:xfrm>
          <a:prstGeom prst="upArrow">
            <a:avLst>
              <a:gd name="adj1" fmla="val 50000"/>
              <a:gd name="adj2" fmla="val 6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88070" name="AutoShape 8"/>
          <p:cNvSpPr>
            <a:spLocks noChangeArrowheads="1"/>
          </p:cNvSpPr>
          <p:nvPr/>
        </p:nvSpPr>
        <p:spPr bwMode="auto">
          <a:xfrm>
            <a:off x="6172200" y="3157538"/>
            <a:ext cx="304800" cy="762000"/>
          </a:xfrm>
          <a:prstGeom prst="upArrow">
            <a:avLst>
              <a:gd name="adj1" fmla="val 50000"/>
              <a:gd name="adj2" fmla="val 6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Web-Current Calc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254125"/>
            <a:ext cx="8610600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Text Box 5"/>
          <p:cNvSpPr txBox="1">
            <a:spLocks noChangeArrowheads="1"/>
          </p:cNvSpPr>
          <p:nvPr/>
        </p:nvSpPr>
        <p:spPr bwMode="auto">
          <a:xfrm>
            <a:off x="76200" y="838200"/>
            <a:ext cx="899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Save And Print Project Details </a:t>
            </a:r>
          </a:p>
        </p:txBody>
      </p:sp>
      <p:sp>
        <p:nvSpPr>
          <p:cNvPr id="89092" name="Text Box 6"/>
          <p:cNvSpPr txBox="1">
            <a:spLocks noChangeArrowheads="1"/>
          </p:cNvSpPr>
          <p:nvPr/>
        </p:nvSpPr>
        <p:spPr bwMode="auto">
          <a:xfrm>
            <a:off x="90488" y="152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Current Consumption Calculator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Max Distance Power Graph </a:t>
            </a:r>
          </a:p>
        </p:txBody>
      </p:sp>
      <p:pic>
        <p:nvPicPr>
          <p:cNvPr id="90115" name="Picture 7" descr="format-a_cable_length_english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1963" y="914400"/>
            <a:ext cx="8220075" cy="4953000"/>
          </a:xfr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4"/>
          <p:cNvSpPr txBox="1">
            <a:spLocks noChangeArrowheads="1"/>
          </p:cNvSpPr>
          <p:nvPr/>
        </p:nvSpPr>
        <p:spPr bwMode="auto">
          <a:xfrm>
            <a:off x="90488" y="152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Live Chat and Desktop Calendar</a:t>
            </a:r>
          </a:p>
        </p:txBody>
      </p:sp>
      <p:pic>
        <p:nvPicPr>
          <p:cNvPr id="91139" name="Picture 6" descr="Live Ch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838200"/>
            <a:ext cx="7239000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AutoShape 7"/>
          <p:cNvSpPr>
            <a:spLocks noChangeArrowheads="1"/>
          </p:cNvSpPr>
          <p:nvPr/>
        </p:nvSpPr>
        <p:spPr bwMode="auto">
          <a:xfrm>
            <a:off x="196850" y="4430713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76200" y="76200"/>
            <a:ext cx="6553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3200" b="1">
                <a:solidFill>
                  <a:srgbClr val="990000"/>
                </a:solidFill>
                <a:ea typeface="宋体" pitchFamily="2" charset="-122"/>
              </a:rPr>
              <a:t>3D APPLICATIONS </a:t>
            </a:r>
            <a:r>
              <a:rPr lang="en-US" altLang="zh-CN" sz="2400" b="1" i="1">
                <a:solidFill>
                  <a:srgbClr val="990000"/>
                </a:solidFill>
                <a:ea typeface="宋体" pitchFamily="2" charset="-122"/>
              </a:rPr>
              <a:t>coming soon</a:t>
            </a:r>
          </a:p>
        </p:txBody>
      </p:sp>
      <p:pic>
        <p:nvPicPr>
          <p:cNvPr id="92163" name="Picture 3" descr="3dap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827088"/>
            <a:ext cx="5105400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7" descr="RDLOFFICIAL_LOGO_2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823913"/>
            <a:ext cx="556260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4" descr="made_in_us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826000"/>
            <a:ext cx="1676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5" descr="made_in_us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4826000"/>
            <a:ext cx="1674813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9" name="Picture 6" descr="made_in_us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826000"/>
            <a:ext cx="1674813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2819400"/>
            <a:ext cx="8610600" cy="1905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ea typeface="宋体" pitchFamily="2" charset="-122"/>
              </a:rPr>
              <a:t>	RDL stands ready with the resource and commitment to assist you with any need; from the simplest solution to the most  complex installation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tpr3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133600"/>
            <a:ext cx="54864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60960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TWISTED PAIR  - </a:t>
            </a:r>
            <a:r>
              <a:rPr lang="en-US" altLang="zh-CN" sz="3200" b="1" i="1" smtClean="0">
                <a:solidFill>
                  <a:srgbClr val="990000"/>
                </a:solidFill>
                <a:ea typeface="宋体" pitchFamily="2" charset="-122"/>
              </a:rPr>
              <a:t>FORMAT-C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990600"/>
            <a:ext cx="7924800" cy="1447800"/>
          </a:xfrm>
        </p:spPr>
        <p:txBody>
          <a:bodyPr/>
          <a:lstStyle/>
          <a:p>
            <a:pPr eaLnBrk="1" hangingPunct="1"/>
            <a:r>
              <a:rPr lang="zh-CN" altLang="en-US" sz="2200" b="1" smtClean="0">
                <a:ea typeface="宋体" pitchFamily="2" charset="-122"/>
              </a:rPr>
              <a:t>符合视频和两路音频传输</a:t>
            </a:r>
            <a:endParaRPr lang="en-US" altLang="zh-CN" sz="2200" b="1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200" b="1" smtClean="0">
                <a:ea typeface="宋体" pitchFamily="2" charset="-122"/>
              </a:rPr>
              <a:t>可多点发送、多点接收</a:t>
            </a:r>
            <a:endParaRPr lang="en-US" altLang="zh-CN" sz="2200" b="1" smtClean="0">
              <a:ea typeface="宋体" pitchFamily="2" charset="-122"/>
            </a:endParaRPr>
          </a:p>
          <a:p>
            <a:pPr eaLnBrk="1" hangingPunct="1"/>
            <a:endParaRPr lang="en-US" altLang="zh-CN" sz="2200" smtClean="0">
              <a:ea typeface="宋体" pitchFamily="2" charset="-122"/>
            </a:endParaRPr>
          </a:p>
        </p:txBody>
      </p:sp>
      <p:pic>
        <p:nvPicPr>
          <p:cNvPr id="50181" name="Picture 5" descr="tx-tps3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2863" y="3941763"/>
            <a:ext cx="13716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tx-tpr3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1913" y="4765675"/>
            <a:ext cx="1371600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 descr="ru-tps4c compos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91188" y="4038600"/>
            <a:ext cx="238601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8" descr="ru-tpdc composit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00" y="4038600"/>
            <a:ext cx="2386013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23825"/>
            <a:ext cx="52578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Video Product Highlights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143000"/>
            <a:ext cx="6096000" cy="83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smtClean="0">
                <a:ea typeface="宋体" pitchFamily="2" charset="-122"/>
              </a:rPr>
              <a:t>   </a:t>
            </a:r>
            <a:r>
              <a:rPr lang="zh-CN" altLang="en-US" sz="2400" b="1" smtClean="0">
                <a:ea typeface="宋体" pitchFamily="2" charset="-122"/>
              </a:rPr>
              <a:t>衰减器、功放、分区控制器、交换器和视频继电器等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51204" name="Picture 9" descr="fp-vd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057400"/>
            <a:ext cx="17859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" descr="ru-vsx4 compos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3588" y="3505200"/>
            <a:ext cx="238601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11" descr="ru-vda4 compos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581400"/>
            <a:ext cx="2386013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12" descr="ru-vsq4 composi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3505200"/>
            <a:ext cx="2386013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13" descr="tx-vla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3000" y="2225675"/>
            <a:ext cx="15240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Picture 14" descr="tx-vc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2216150"/>
            <a:ext cx="15240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38113"/>
            <a:ext cx="5105400" cy="639762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ULTRASTYLE Products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914400"/>
            <a:ext cx="6172200" cy="16764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时尚或古典样式不断翻新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细致到可任选面板或按键的材料、磨砂工艺、拉丝工艺等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52228" name="Picture 7" descr="ru-wm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113" y="2286000"/>
            <a:ext cx="247173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8" descr="RUC-4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278063"/>
            <a:ext cx="1447800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9" descr="RLC-10R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2286000"/>
            <a:ext cx="9794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10" descr="RUC-4 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313" y="4057650"/>
            <a:ext cx="15240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11" descr="RCX-J1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4010025"/>
            <a:ext cx="10334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12" descr="RCX-J3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53250" y="3962400"/>
            <a:ext cx="1047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3" descr="bt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27325" y="2209800"/>
            <a:ext cx="260667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38100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Remote Controls</a:t>
            </a:r>
          </a:p>
        </p:txBody>
      </p:sp>
      <p:sp>
        <p:nvSpPr>
          <p:cNvPr id="53251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990600"/>
            <a:ext cx="6781800" cy="9906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设计为可控制特定</a:t>
            </a:r>
            <a:r>
              <a:rPr lang="en-US" altLang="zh-CN" sz="2400" b="1" smtClean="0">
                <a:ea typeface="宋体" pitchFamily="2" charset="-122"/>
              </a:rPr>
              <a:t>RDL</a:t>
            </a:r>
            <a:r>
              <a:rPr lang="zh-CN" altLang="en-US" sz="2400" b="1" smtClean="0">
                <a:ea typeface="宋体" pitchFamily="2" charset="-122"/>
              </a:rPr>
              <a:t>模块的遥控面板</a:t>
            </a:r>
            <a:endParaRPr lang="en-US" altLang="zh-CN" sz="2400" b="1" smtClean="0">
              <a:ea typeface="宋体" pitchFamily="2" charset="-122"/>
            </a:endParaRPr>
          </a:p>
          <a:p>
            <a:pPr eaLnBrk="1" hangingPunct="1"/>
            <a:r>
              <a:rPr lang="zh-CN" altLang="en-US" sz="2400" b="1" smtClean="0">
                <a:ea typeface="宋体" pitchFamily="2" charset="-122"/>
              </a:rPr>
              <a:t>可选更多的样式和功能</a:t>
            </a:r>
            <a:endParaRPr lang="en-US" altLang="zh-CN" sz="2400" b="1" smtClean="0">
              <a:ea typeface="宋体" pitchFamily="2" charset="-122"/>
            </a:endParaRPr>
          </a:p>
        </p:txBody>
      </p:sp>
      <p:pic>
        <p:nvPicPr>
          <p:cNvPr id="53252" name="Picture 5" descr="rc4-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133600"/>
            <a:ext cx="1600200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6" descr="rcs-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11480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7" descr="rlc10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2133600"/>
            <a:ext cx="167640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8" descr="rlc-10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135438"/>
            <a:ext cx="1752600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9" descr="rt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2133600"/>
            <a:ext cx="16764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7" name="Picture 15" descr="ru2-cs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33600" y="3810000"/>
            <a:ext cx="50546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3886200" cy="609600"/>
          </a:xfrm>
        </p:spPr>
        <p:txBody>
          <a:bodyPr/>
          <a:lstStyle/>
          <a:p>
            <a:pPr algn="l" eaLnBrk="1" hangingPunct="1"/>
            <a:r>
              <a:rPr lang="en-US" altLang="zh-CN" sz="3200" b="1" smtClean="0">
                <a:solidFill>
                  <a:srgbClr val="990000"/>
                </a:solidFill>
                <a:ea typeface="宋体" pitchFamily="2" charset="-122"/>
              </a:rPr>
              <a:t>Connector Plates</a:t>
            </a:r>
          </a:p>
        </p:txBody>
      </p:sp>
      <p:sp>
        <p:nvSpPr>
          <p:cNvPr id="54275" name="Rectangle 13"/>
          <p:cNvSpPr>
            <a:spLocks noChangeArrowheads="1"/>
          </p:cNvSpPr>
          <p:nvPr/>
        </p:nvSpPr>
        <p:spPr bwMode="auto">
          <a:xfrm>
            <a:off x="6629400" y="16002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000">
              <a:ea typeface="宋体" pitchFamily="2" charset="-122"/>
            </a:endParaRPr>
          </a:p>
        </p:txBody>
      </p:sp>
      <p:sp>
        <p:nvSpPr>
          <p:cNvPr id="54276" name="Rectangle 17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990600"/>
            <a:ext cx="7848600" cy="1066800"/>
          </a:xfrm>
        </p:spPr>
        <p:txBody>
          <a:bodyPr/>
          <a:lstStyle/>
          <a:p>
            <a:pPr eaLnBrk="1" hangingPunct="1"/>
            <a:r>
              <a:rPr lang="zh-CN" altLang="en-US" sz="2200" b="1" smtClean="0">
                <a:ea typeface="宋体" pitchFamily="2" charset="-122"/>
              </a:rPr>
              <a:t>可支持众多的音频或者视频格式</a:t>
            </a:r>
            <a:endParaRPr lang="en-US" altLang="zh-CN" sz="2200" b="1" smtClean="0">
              <a:ea typeface="宋体" pitchFamily="2" charset="-122"/>
            </a:endParaRPr>
          </a:p>
          <a:p>
            <a:pPr eaLnBrk="1" hangingPunct="1"/>
            <a:r>
              <a:rPr lang="zh-CN" altLang="en-US" sz="2200" b="1" smtClean="0">
                <a:ea typeface="宋体" pitchFamily="2" charset="-122"/>
              </a:rPr>
              <a:t>可支持不锈钢板、混合材料，且有很多颜色可选</a:t>
            </a:r>
            <a:endParaRPr lang="en-US" altLang="zh-CN" sz="2200" b="1" smtClean="0">
              <a:ea typeface="宋体" pitchFamily="2" charset="-122"/>
            </a:endParaRPr>
          </a:p>
        </p:txBody>
      </p:sp>
      <p:pic>
        <p:nvPicPr>
          <p:cNvPr id="54277" name="Picture 21" descr="BG D PLATES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003425"/>
            <a:ext cx="1658938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22" descr="BG D PLATES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1213" y="2000250"/>
            <a:ext cx="1658937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23" descr="BG D PLATES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0813" y="3756025"/>
            <a:ext cx="1677987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24" descr="BG D PLATES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3751263"/>
            <a:ext cx="17176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25" descr="BG D PLATES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1013" y="1981200"/>
            <a:ext cx="16764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Picture 26" descr="BG D PLATES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0613" y="3752850"/>
            <a:ext cx="1677987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6273</TotalTime>
  <Words>531</Words>
  <Application>Microsoft Office PowerPoint</Application>
  <PresentationFormat>全屏显示(4:3)</PresentationFormat>
  <Paragraphs>130</Paragraphs>
  <Slides>47</Slides>
  <Notes>46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Default Design</vt:lpstr>
      <vt:lpstr>幻灯片 1</vt:lpstr>
      <vt:lpstr>幻灯片 2</vt:lpstr>
      <vt:lpstr>幻灯片 3</vt:lpstr>
      <vt:lpstr>TWISTED PAIR  - FORMAT-A</vt:lpstr>
      <vt:lpstr>TWISTED PAIR  - FORMAT-C</vt:lpstr>
      <vt:lpstr>Video Product Highlights</vt:lpstr>
      <vt:lpstr>ULTRASTYLE Products</vt:lpstr>
      <vt:lpstr>Remote Controls</vt:lpstr>
      <vt:lpstr>Connector Plates</vt:lpstr>
      <vt:lpstr>幻灯片 10</vt:lpstr>
      <vt:lpstr>Custom Labeling</vt:lpstr>
      <vt:lpstr>Custom Labeling</vt:lpstr>
      <vt:lpstr>AMS: Accessory Mounting System</vt:lpstr>
      <vt:lpstr>Test Equipment</vt:lpstr>
      <vt:lpstr>Power Supplies</vt:lpstr>
      <vt:lpstr>幻灯片 16</vt:lpstr>
      <vt:lpstr>幻灯片 17</vt:lpstr>
      <vt:lpstr>Online Order Entry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Tech Support</vt:lpstr>
      <vt:lpstr>幻灯片 40</vt:lpstr>
      <vt:lpstr>幻灯片 41</vt:lpstr>
      <vt:lpstr>幻灯片 42</vt:lpstr>
      <vt:lpstr>幻灯片 43</vt:lpstr>
      <vt:lpstr>Max Distance Power Graph </vt:lpstr>
      <vt:lpstr>幻灯片 45</vt:lpstr>
      <vt:lpstr>幻灯片 46</vt:lpstr>
      <vt:lpstr>幻灯片 47</vt:lpstr>
    </vt:vector>
  </TitlesOfParts>
  <Company>Radio Design Labs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Dealer Orientation</dc:title>
  <dc:creator>Chuck Smith</dc:creator>
  <cp:lastModifiedBy>microsoft</cp:lastModifiedBy>
  <cp:revision>444</cp:revision>
  <dcterms:created xsi:type="dcterms:W3CDTF">2007-08-07T23:17:18Z</dcterms:created>
  <dcterms:modified xsi:type="dcterms:W3CDTF">2011-03-04T01:33:24Z</dcterms:modified>
</cp:coreProperties>
</file>