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01" r:id="rId2"/>
    <p:sldId id="518" r:id="rId3"/>
    <p:sldId id="517" r:id="rId4"/>
    <p:sldId id="257" r:id="rId5"/>
    <p:sldId id="508" r:id="rId6"/>
    <p:sldId id="344" r:id="rId7"/>
    <p:sldId id="259" r:id="rId8"/>
    <p:sldId id="337" r:id="rId9"/>
    <p:sldId id="338" r:id="rId10"/>
    <p:sldId id="260" r:id="rId11"/>
    <p:sldId id="340" r:id="rId12"/>
    <p:sldId id="339" r:id="rId13"/>
    <p:sldId id="258" r:id="rId14"/>
    <p:sldId id="341" r:id="rId15"/>
    <p:sldId id="261" r:id="rId16"/>
    <p:sldId id="402" r:id="rId17"/>
    <p:sldId id="403" r:id="rId18"/>
    <p:sldId id="432" r:id="rId19"/>
    <p:sldId id="515" r:id="rId20"/>
    <p:sldId id="404" r:id="rId21"/>
    <p:sldId id="294" r:id="rId22"/>
    <p:sldId id="262" r:id="rId23"/>
    <p:sldId id="342" r:id="rId24"/>
    <p:sldId id="514" r:id="rId25"/>
    <p:sldId id="263" r:id="rId26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27" autoAdjust="0"/>
    <p:restoredTop sz="96296" autoAdjust="0"/>
  </p:normalViewPr>
  <p:slideViewPr>
    <p:cSldViewPr>
      <p:cViewPr varScale="1">
        <p:scale>
          <a:sx n="71" d="100"/>
          <a:sy n="71" d="100"/>
        </p:scale>
        <p:origin x="-11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42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BC59E566-2ABB-4002-BC2E-9D37BC0E43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6B060D-76BC-4806-8CCC-146B9C7DF17D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  <p:sp>
        <p:nvSpPr>
          <p:cNvPr id="95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22B93C-9E0C-47B9-8C78-842A8A813FA5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  <p:sp>
        <p:nvSpPr>
          <p:cNvPr id="125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C958D5-5DC1-4FC9-8F35-EAA78ED381EA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26EC49-96C4-42CC-912F-C35EBBF18F49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  <p:sp>
        <p:nvSpPr>
          <p:cNvPr id="1280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507FB7-3A46-472E-8DE3-7D43B2DDAD24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697C9E-EDD8-4B42-BBE7-BA892925F0C9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  <p:sp>
        <p:nvSpPr>
          <p:cNvPr id="130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C0EC71-3B11-443D-A342-DFACE8E4A387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C01B0C-1980-44AB-8DEC-C4553ABC8CB4}" type="slidenum">
              <a:rPr lang="en-US" altLang="zh-CN" smtClean="0"/>
              <a:pPr/>
              <a:t>17</a:t>
            </a:fld>
            <a:endParaRPr lang="en-US" altLang="zh-CN" smtClean="0"/>
          </a:p>
        </p:txBody>
      </p:sp>
      <p:sp>
        <p:nvSpPr>
          <p:cNvPr id="132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624A4-33C0-448B-88B9-A8AC96717370}" type="slidenum">
              <a:rPr lang="en-US" altLang="zh-CN" smtClean="0"/>
              <a:pPr/>
              <a:t>18</a:t>
            </a:fld>
            <a:endParaRPr lang="en-US" altLang="zh-CN" smtClean="0"/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151805-D2B3-4C11-90F8-273FA5C4DA16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50EA14-8C09-424B-8048-9E3C52C60B51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  <p:sp>
        <p:nvSpPr>
          <p:cNvPr id="135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379D70-2D2A-4185-958C-B53BD0C86ECD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  <p:sp>
        <p:nvSpPr>
          <p:cNvPr id="962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A2092B-2221-4669-93E2-89C276307967}" type="slidenum">
              <a:rPr lang="en-US" altLang="zh-CN" smtClean="0"/>
              <a:pPr/>
              <a:t>21</a:t>
            </a:fld>
            <a:endParaRPr lang="en-US" altLang="zh-CN" smtClean="0"/>
          </a:p>
        </p:txBody>
      </p:sp>
      <p:sp>
        <p:nvSpPr>
          <p:cNvPr id="136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7FC1DD-0A7D-464F-B4D1-6055C704E82B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  <p:sp>
        <p:nvSpPr>
          <p:cNvPr id="137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A912B3-1CC1-4F71-87B7-B28E809AB5F3}" type="slidenum">
              <a:rPr lang="en-US" altLang="zh-CN" smtClean="0"/>
              <a:pPr/>
              <a:t>23</a:t>
            </a:fld>
            <a:endParaRPr lang="en-US" altLang="zh-CN" smtClean="0"/>
          </a:p>
        </p:txBody>
      </p:sp>
      <p:sp>
        <p:nvSpPr>
          <p:cNvPr id="138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B07F45-C59F-47F4-8C44-500F52F0EE72}" type="slidenum">
              <a:rPr lang="en-US" altLang="zh-CN" smtClean="0"/>
              <a:pPr/>
              <a:t>24</a:t>
            </a:fld>
            <a:endParaRPr lang="en-US" altLang="zh-CN" smtClean="0"/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7B53F4-2315-4204-B23D-B20D3501EE1F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A2C70-6937-4E64-BC25-4F3CF22B5AF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A3EDFA-56A6-41ED-9193-FECD195AD35E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1198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FD2B73-FAB7-44D7-BEB8-BCC3F3666C55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1A72F2-F19B-4E11-87DA-979FF6ABB622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1218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60F419-728D-435A-907B-F63F79E6578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CA0C5E-5E26-4E73-9347-DA5C03FD36CF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  <p:sp>
        <p:nvSpPr>
          <p:cNvPr id="123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227F0C-B1FA-4018-AA43-B95A2089D2DB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EFC58-3AE6-4988-A893-36C88DA2D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EDA8C-5D1E-4BDD-8929-BE6C375282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F823B-9F9D-4F84-AC45-145A76A7B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A78D8-E80E-40F1-9061-090176250D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D392-E4E5-41FC-A026-D9AAF03FCA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06ACA-B6F0-4B28-AAEA-F63DBD49AC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30EFE-3C98-4F7F-8B71-D3DAC007DA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491C3-14B2-4C18-B962-9C2130A18A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A9BB0-71F5-4A52-9811-F2A66CBEF2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EE820-38B4-499C-9AF7-3BD6F9D18C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FCF7D-3FB5-4472-8B83-78044EE4B2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60000-52D1-4BE5-ABC6-36E52010F8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54EE6-9694-4668-AFCA-B55F637C7D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slideback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fld id="{0FAEFD7E-4A70-49A7-9419-A2D75AC14D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jpeg"/><Relationship Id="rId9" Type="http://schemas.openxmlformats.org/officeDocument/2006/relationships/image" Target="../media/image10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/>
          <p:cNvSpPr txBox="1">
            <a:spLocks noChangeArrowheads="1"/>
          </p:cNvSpPr>
          <p:nvPr/>
        </p:nvSpPr>
        <p:spPr bwMode="auto">
          <a:xfrm>
            <a:off x="395288" y="4941888"/>
            <a:ext cx="8353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3200">
                <a:solidFill>
                  <a:srgbClr val="660033"/>
                </a:solidFill>
                <a:latin typeface="Arial Black" pitchFamily="34" charset="0"/>
                <a:ea typeface="新細明體" pitchFamily="18" charset="-120"/>
              </a:rPr>
              <a:t>www.ead.cn</a:t>
            </a:r>
          </a:p>
        </p:txBody>
      </p:sp>
      <p:pic>
        <p:nvPicPr>
          <p:cNvPr id="3075" name="Picture 15" descr="eadlog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341438"/>
            <a:ext cx="1550987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95288" y="3789363"/>
            <a:ext cx="8424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全真簡粗明" pitchFamily="49" charset="-120"/>
                <a:ea typeface="全真簡粗明" pitchFamily="49" charset="-120"/>
              </a:rPr>
              <a:t>東 匯 傳 播 拓 展 有 限 公 司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TW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EASTERN  ACOUSTIC  DEVELOPMENT  LTD.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31242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TX Series (TX)</a:t>
            </a: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1219200"/>
            <a:ext cx="7696200" cy="1828800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RDL</a:t>
            </a:r>
            <a:r>
              <a:rPr lang="zh-CN" altLang="en-US" sz="2400" b="1" smtClean="0">
                <a:ea typeface="宋体" pitchFamily="2" charset="-122"/>
              </a:rPr>
              <a:t>模块中最紧凑的类型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音频模块采用紧凑连接器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视频模块采用标准连接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当前支持的模块类型：变压器、音频和视频模块</a:t>
            </a:r>
            <a:endParaRPr lang="en-US" altLang="zh-CN" sz="2400" smtClean="0">
              <a:ea typeface="宋体" pitchFamily="2" charset="-122"/>
            </a:endParaRPr>
          </a:p>
        </p:txBody>
      </p:sp>
      <p:pic>
        <p:nvPicPr>
          <p:cNvPr id="32772" name="Picture 22" descr="tx-av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2672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23" descr="tx-j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4750" y="3286125"/>
            <a:ext cx="984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27" descr="tx-mx2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3286125"/>
            <a:ext cx="984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28" descr="tx-70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8750" y="3276600"/>
            <a:ext cx="984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29" descr="tx-vla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31369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90500" y="0"/>
            <a:ext cx="2971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TX Series (TX)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1143000" y="1219200"/>
            <a:ext cx="6934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ea typeface="宋体" pitchFamily="2" charset="-122"/>
              </a:rPr>
              <a:t>比</a:t>
            </a:r>
            <a:r>
              <a:rPr lang="en-US" altLang="zh-CN" sz="2400" b="1">
                <a:ea typeface="宋体" pitchFamily="2" charset="-122"/>
              </a:rPr>
              <a:t>TX</a:t>
            </a:r>
            <a:r>
              <a:rPr lang="zh-CN" altLang="en-US" sz="2400" b="1">
                <a:ea typeface="宋体" pitchFamily="2" charset="-122"/>
              </a:rPr>
              <a:t>系列的外盒更大</a:t>
            </a:r>
            <a:endParaRPr lang="en-US" altLang="zh-CN" sz="2400" b="1">
              <a:ea typeface="宋体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ea typeface="宋体" pitchFamily="2" charset="-122"/>
              </a:rPr>
              <a:t>录音级别的变压器、放大器、分区、音频检波和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双绞线系列</a:t>
            </a:r>
            <a:r>
              <a:rPr lang="zh-CN" altLang="en-US" sz="2400" b="1">
                <a:ea typeface="宋体" pitchFamily="2" charset="-122"/>
              </a:rPr>
              <a:t>等等</a:t>
            </a:r>
            <a:endParaRPr lang="en-US" altLang="zh-CN" sz="2400" b="1">
              <a:ea typeface="宋体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2400" b="1">
              <a:ea typeface="宋体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2400" b="1">
              <a:ea typeface="宋体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2000">
              <a:ea typeface="宋体" pitchFamily="2" charset="-122"/>
            </a:endParaRPr>
          </a:p>
        </p:txBody>
      </p:sp>
      <p:pic>
        <p:nvPicPr>
          <p:cNvPr id="33796" name="Picture 13" descr="tx-at1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9275" y="44196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4" descr="tx-afc1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0480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5" descr="tx-afc1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6475" y="44196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6" descr="tx-at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6800" y="3048000"/>
            <a:ext cx="21431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10"/>
          <p:cNvSpPr>
            <a:spLocks noChangeArrowheads="1"/>
          </p:cNvSpPr>
          <p:nvPr/>
        </p:nvSpPr>
        <p:spPr bwMode="auto">
          <a:xfrm rot="-5400000">
            <a:off x="-117475" y="241300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 i="1">
                <a:solidFill>
                  <a:srgbClr val="990000"/>
                </a:solidFill>
                <a:ea typeface="宋体" pitchFamily="2" charset="-122"/>
              </a:rPr>
              <a:t>max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90488"/>
            <a:ext cx="61722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TX and   TX Mounting Options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 rot="-5400000">
            <a:off x="1409700" y="3429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1">
                <a:solidFill>
                  <a:srgbClr val="990000"/>
                </a:solidFill>
                <a:ea typeface="宋体" pitchFamily="2" charset="-122"/>
              </a:rPr>
              <a:t>max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900113" y="4098925"/>
            <a:ext cx="1157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ea typeface="宋体" pitchFamily="2" charset="-122"/>
              </a:rPr>
              <a:t>DIN Rail</a:t>
            </a:r>
          </a:p>
        </p:txBody>
      </p:sp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3810000" y="2338388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Rack</a:t>
            </a:r>
          </a:p>
        </p:txBody>
      </p:sp>
      <p:pic>
        <p:nvPicPr>
          <p:cNvPr id="34822" name="Picture 10" descr="adhesive+tx_seri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784725"/>
            <a:ext cx="2209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1" descr="dra-35t_compos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4560888"/>
            <a:ext cx="167640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5" descr="MB-2_tx_3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4200" y="4243388"/>
            <a:ext cx="1752600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Text Box 18"/>
          <p:cNvSpPr txBox="1">
            <a:spLocks noChangeArrowheads="1"/>
          </p:cNvSpPr>
          <p:nvPr/>
        </p:nvSpPr>
        <p:spPr bwMode="auto">
          <a:xfrm>
            <a:off x="3886200" y="4098925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Adhesive</a:t>
            </a:r>
          </a:p>
        </p:txBody>
      </p:sp>
      <p:pic>
        <p:nvPicPr>
          <p:cNvPr id="34826" name="Picture 14" descr="tx-ra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2049463"/>
            <a:ext cx="32766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3" descr="tx-rrb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62400" y="3101975"/>
            <a:ext cx="990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8" name="Text Box 7"/>
          <p:cNvSpPr txBox="1">
            <a:spLocks noChangeArrowheads="1"/>
          </p:cNvSpPr>
          <p:nvPr/>
        </p:nvSpPr>
        <p:spPr bwMode="auto">
          <a:xfrm>
            <a:off x="6629400" y="41148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Surface</a:t>
            </a:r>
          </a:p>
        </p:txBody>
      </p:sp>
      <p:sp>
        <p:nvSpPr>
          <p:cNvPr id="34829" name="Text Box 19"/>
          <p:cNvSpPr txBox="1">
            <a:spLocks noChangeArrowheads="1"/>
          </p:cNvSpPr>
          <p:nvPr/>
        </p:nvSpPr>
        <p:spPr bwMode="auto">
          <a:xfrm rot="1825293">
            <a:off x="7159625" y="5002213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i="1">
                <a:ea typeface="宋体" pitchFamily="2" charset="-122"/>
              </a:rPr>
              <a:t>TX</a:t>
            </a:r>
          </a:p>
        </p:txBody>
      </p:sp>
      <p:pic>
        <p:nvPicPr>
          <p:cNvPr id="34830" name="Picture 20" descr="mb-3-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62600" y="1744663"/>
            <a:ext cx="304800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066800"/>
            <a:ext cx="6705600" cy="76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2400" b="1" smtClean="0">
                <a:ea typeface="宋体" pitchFamily="2" charset="-122"/>
              </a:rPr>
              <a:t>所有</a:t>
            </a:r>
            <a:r>
              <a:rPr lang="en-US" altLang="zh-CN" sz="2400" b="1" smtClean="0">
                <a:ea typeface="宋体" pitchFamily="2" charset="-122"/>
              </a:rPr>
              <a:t>TX</a:t>
            </a:r>
            <a:r>
              <a:rPr lang="zh-CN" altLang="en-US" sz="2400" b="1" smtClean="0">
                <a:ea typeface="宋体" pitchFamily="2" charset="-122"/>
              </a:rPr>
              <a:t>模块后面均有</a:t>
            </a:r>
            <a:r>
              <a:rPr lang="en-US" altLang="zh-CN" sz="2400" b="1" smtClean="0">
                <a:ea typeface="宋体" pitchFamily="2" charset="-122"/>
              </a:rPr>
              <a:t>2</a:t>
            </a:r>
            <a:r>
              <a:rPr lang="zh-CN" altLang="en-US" sz="2400" b="1" smtClean="0">
                <a:ea typeface="宋体" pitchFamily="2" charset="-122"/>
              </a:rPr>
              <a:t>颗用于安装用的螺丝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endParaRPr lang="en-US" altLang="zh-CN" sz="2400" b="1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3352800" cy="7620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FLAT-PAK (FP)</a:t>
            </a:r>
          </a:p>
        </p:txBody>
      </p:sp>
      <p:sp>
        <p:nvSpPr>
          <p:cNvPr id="35843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2209800" y="1600200"/>
            <a:ext cx="5029200" cy="22098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安装到任何平整的表面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具有不同的宽度，高度都是</a:t>
            </a:r>
            <a:r>
              <a:rPr lang="en-US" altLang="zh-CN" sz="2400" b="1" smtClean="0">
                <a:ea typeface="宋体" pitchFamily="2" charset="-122"/>
              </a:rPr>
              <a:t>2RU</a:t>
            </a: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目前支持的模块有：模拟音频、数字音频和视频模块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35844" name="Picture 21" descr="fp-pa20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6925" y="1371600"/>
            <a:ext cx="1311275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22" descr="fp-alc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9163" y="4114800"/>
            <a:ext cx="23066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29" descr="fp-mp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041525"/>
            <a:ext cx="18843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30" descr="fp-mpa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114800"/>
            <a:ext cx="26479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31" descr="fp-mr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9000" y="4114800"/>
            <a:ext cx="20018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04775"/>
            <a:ext cx="59436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FLAT-PAK Mounting Options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1295400"/>
            <a:ext cx="1066800" cy="381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2000" b="1" smtClean="0">
                <a:ea typeface="宋体" pitchFamily="2" charset="-122"/>
              </a:rPr>
              <a:t>Rack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7086600" y="2422525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Pole</a:t>
            </a: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609600" y="23622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Din Rail </a:t>
            </a:r>
          </a:p>
        </p:txBody>
      </p:sp>
      <p:pic>
        <p:nvPicPr>
          <p:cNvPr id="36870" name="Picture 8" descr="fp-rrb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4595813"/>
            <a:ext cx="34290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9" descr="fp-rr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828800"/>
            <a:ext cx="1719263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10" descr="fp-rrah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1828800"/>
            <a:ext cx="174783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11" descr="dra-35f_composit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048000"/>
            <a:ext cx="20574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2" descr="pm-20v_render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00800" y="3048000"/>
            <a:ext cx="2219325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 Box 13"/>
          <p:cNvSpPr txBox="1">
            <a:spLocks noChangeArrowheads="1"/>
          </p:cNvSpPr>
          <p:nvPr/>
        </p:nvSpPr>
        <p:spPr bwMode="auto">
          <a:xfrm>
            <a:off x="3276600" y="4191000"/>
            <a:ext cx="251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Rear Rack Rail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43434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APPFLEX (AF)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543800" cy="14478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桌面式或墙安装式面板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多个面板可安装到一个紧凑的单独盒子里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众多面板安装附件可选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37892" name="Picture 10" descr="afm-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636963"/>
            <a:ext cx="11652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1" descr="afm-dc1_produc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3641725"/>
            <a:ext cx="175260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2" descr="afm-dc2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3560763"/>
            <a:ext cx="281940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3" descr="af-sh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581400"/>
            <a:ext cx="1243013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8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38100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HALF-RACK (HR)</a:t>
            </a:r>
          </a:p>
        </p:txBody>
      </p:sp>
      <p:sp>
        <p:nvSpPr>
          <p:cNvPr id="3891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90600" y="1143000"/>
            <a:ext cx="7162800" cy="16002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数字模块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24</a:t>
            </a:r>
            <a:r>
              <a:rPr lang="zh-CN" altLang="en-US" sz="2400" b="1" smtClean="0">
                <a:ea typeface="宋体" pitchFamily="2" charset="-122"/>
              </a:rPr>
              <a:t>比特</a:t>
            </a:r>
            <a:r>
              <a:rPr lang="en-US" altLang="zh-CN" sz="2400" b="1" smtClean="0">
                <a:ea typeface="宋体" pitchFamily="2" charset="-122"/>
              </a:rPr>
              <a:t>, 192kHz</a:t>
            </a:r>
            <a:r>
              <a:rPr lang="zh-CN" altLang="en-US" sz="2400" b="1" smtClean="0">
                <a:ea typeface="宋体" pitchFamily="2" charset="-122"/>
              </a:rPr>
              <a:t>量化和采样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DA</a:t>
            </a:r>
            <a:r>
              <a:rPr lang="zh-CN" altLang="en-US" sz="2400" b="1" smtClean="0">
                <a:ea typeface="宋体" pitchFamily="2" charset="-122"/>
              </a:rPr>
              <a:t>转换、选择器和分配器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38916" name="Picture 12" descr="hr-udc1 front full 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200400"/>
            <a:ext cx="4114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15" descr="hr-dda4 front full siz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4270375"/>
            <a:ext cx="41148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13" descr="hr-dac1 front full siz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76738" y="3160713"/>
            <a:ext cx="41148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7" descr="hr-dsx4 front full siz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4270375"/>
            <a:ext cx="4114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28575"/>
            <a:ext cx="7086600" cy="8382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HALF-RACK Mounting Accessories</a:t>
            </a:r>
          </a:p>
        </p:txBody>
      </p:sp>
      <p:pic>
        <p:nvPicPr>
          <p:cNvPr id="39939" name="Picture 10" descr="ams-hr6 full 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347913"/>
            <a:ext cx="38862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1" descr="hr-fp1front full siz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2347913"/>
            <a:ext cx="388620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2" descr="hr-ra2 full siz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6688" y="3895725"/>
            <a:ext cx="85344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Text Box 13"/>
          <p:cNvSpPr txBox="1">
            <a:spLocks noChangeArrowheads="1"/>
          </p:cNvSpPr>
          <p:nvPr/>
        </p:nvSpPr>
        <p:spPr bwMode="auto">
          <a:xfrm>
            <a:off x="619125" y="19050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AMS Adapter Plate</a:t>
            </a:r>
          </a:p>
        </p:txBody>
      </p:sp>
      <p:sp>
        <p:nvSpPr>
          <p:cNvPr id="39943" name="Text Box 14"/>
          <p:cNvSpPr txBox="1">
            <a:spLocks noChangeArrowheads="1"/>
          </p:cNvSpPr>
          <p:nvPr/>
        </p:nvSpPr>
        <p:spPr bwMode="auto">
          <a:xfrm>
            <a:off x="4505325" y="19050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Filler Panel</a:t>
            </a:r>
          </a:p>
        </p:txBody>
      </p:sp>
      <p:sp>
        <p:nvSpPr>
          <p:cNvPr id="39944" name="Text Box 15"/>
          <p:cNvSpPr txBox="1">
            <a:spLocks noChangeArrowheads="1"/>
          </p:cNvSpPr>
          <p:nvPr/>
        </p:nvSpPr>
        <p:spPr bwMode="auto">
          <a:xfrm>
            <a:off x="2386013" y="385445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19” Rack Mount Adapter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6858000" cy="762000"/>
          </a:xfrm>
          <a:noFill/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Decora Modules</a:t>
            </a:r>
          </a:p>
        </p:txBody>
      </p:sp>
      <p:pic>
        <p:nvPicPr>
          <p:cNvPr id="40963" name="Picture 7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5538" y="2951163"/>
            <a:ext cx="1187450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8" descr="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313" y="2787650"/>
            <a:ext cx="1317625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9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3800" y="2951163"/>
            <a:ext cx="9509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10" descr="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2988" y="2908300"/>
            <a:ext cx="989012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1" descr="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70313" y="2874963"/>
            <a:ext cx="112395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2" descr="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57488" y="2924175"/>
            <a:ext cx="1012825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3" descr="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60513" y="2820988"/>
            <a:ext cx="1163637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2362200" y="1143000"/>
            <a:ext cx="4267200" cy="1524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耳放模块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控制模块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纯接口面板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等等更多定制的面板</a:t>
            </a:r>
            <a:endParaRPr lang="en-US" altLang="zh-CN" sz="2400" b="1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990000"/>
                </a:solidFill>
                <a:ea typeface="宋体" pitchFamily="2" charset="-122"/>
              </a:rPr>
              <a:t>RDL Decora Modules</a:t>
            </a:r>
            <a:r>
              <a:rPr lang="en-US" altLang="zh-CN" sz="4000" smtClean="0">
                <a:ea typeface="宋体" pitchFamily="2" charset="-122"/>
              </a:rPr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39624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宋体" pitchFamily="2" charset="-122"/>
              </a:rPr>
              <a:t>我们设计和制造了很多的</a:t>
            </a:r>
            <a:r>
              <a:rPr lang="en-US" altLang="zh-CN" smtClean="0">
                <a:ea typeface="宋体" pitchFamily="2" charset="-122"/>
              </a:rPr>
              <a:t>Decora</a:t>
            </a:r>
            <a:r>
              <a:rPr lang="zh-CN" altLang="en-US" smtClean="0">
                <a:ea typeface="宋体" pitchFamily="2" charset="-122"/>
              </a:rPr>
              <a:t>面板</a:t>
            </a:r>
            <a:r>
              <a:rPr lang="en-US" altLang="zh-CN" smtClean="0">
                <a:ea typeface="宋体" pitchFamily="2" charset="-122"/>
              </a:rPr>
              <a:t> </a:t>
            </a: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以美国标准为基础，适合全球市场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英制或公制任选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面板插口和旋钮可自定义</a:t>
            </a:r>
            <a:endParaRPr lang="en-US" altLang="zh-CN" smtClean="0">
              <a:ea typeface="宋体" pitchFamily="2" charset="-122"/>
            </a:endParaRPr>
          </a:p>
        </p:txBody>
      </p:sp>
      <p:pic>
        <p:nvPicPr>
          <p:cNvPr id="41988" name="Picture 10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2988" y="2908300"/>
            <a:ext cx="989012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12" descr="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2895600"/>
            <a:ext cx="1012825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8"/>
          <p:cNvSpPr txBox="1">
            <a:spLocks noChangeArrowheads="1"/>
          </p:cNvSpPr>
          <p:nvPr/>
        </p:nvSpPr>
        <p:spPr bwMode="auto">
          <a:xfrm>
            <a:off x="381000" y="381000"/>
            <a:ext cx="8512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TW" alt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全真簡粗明" pitchFamily="49" charset="-120"/>
                <a:ea typeface="全真簡粗明" pitchFamily="49" charset="-120"/>
              </a:rPr>
              <a:t>東 匯 為 下 列 歐 美 名 牌 之 中 國 大 陸 及 港、澳 總 代 理：</a:t>
            </a:r>
          </a:p>
        </p:txBody>
      </p:sp>
      <p:pic>
        <p:nvPicPr>
          <p:cNvPr id="4099" name="Picture 226" descr="digigram"/>
          <p:cNvPicPr>
            <a:picLocks noChangeAspect="1" noChangeArrowheads="1"/>
          </p:cNvPicPr>
          <p:nvPr/>
        </p:nvPicPr>
        <p:blipFill>
          <a:blip r:embed="rId2"/>
          <a:srcRect t="18889"/>
          <a:stretch>
            <a:fillRect/>
          </a:stretch>
        </p:blipFill>
        <p:spPr bwMode="auto">
          <a:xfrm>
            <a:off x="5029200" y="4114800"/>
            <a:ext cx="13335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29" descr="AP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6670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31" descr="Stem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5908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233" descr="LightVip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16764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235" descr="Adamso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17526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36" descr="Ashly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28800" y="28194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39" descr="Altai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39863" y="16383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41" descr="RDL"/>
          <p:cNvPicPr>
            <a:picLocks noChangeAspect="1" noChangeArrowheads="1"/>
          </p:cNvPicPr>
          <p:nvPr/>
        </p:nvPicPr>
        <p:blipFill>
          <a:blip r:embed="rId9"/>
          <a:srcRect t="25278"/>
          <a:stretch>
            <a:fillRect/>
          </a:stretch>
        </p:blipFill>
        <p:spPr bwMode="auto">
          <a:xfrm>
            <a:off x="3276600" y="4114800"/>
            <a:ext cx="13335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6858000" cy="7620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Rack Mounts for Decora Modules</a:t>
            </a:r>
          </a:p>
        </p:txBody>
      </p:sp>
      <p:pic>
        <p:nvPicPr>
          <p:cNvPr id="43011" name="Picture 10" descr="rm-d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600200"/>
            <a:ext cx="72247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11" descr="rm-d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3144838"/>
            <a:ext cx="7239000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12"/>
          <p:cNvSpPr txBox="1">
            <a:spLocks noChangeArrowheads="1"/>
          </p:cNvSpPr>
          <p:nvPr/>
        </p:nvSpPr>
        <p:spPr bwMode="auto">
          <a:xfrm>
            <a:off x="2438400" y="12192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宋体" pitchFamily="2" charset="-122"/>
              </a:rPr>
              <a:t>3 Bay Adapter</a:t>
            </a:r>
          </a:p>
        </p:txBody>
      </p:sp>
      <p:sp>
        <p:nvSpPr>
          <p:cNvPr id="43014" name="Text Box 13"/>
          <p:cNvSpPr txBox="1">
            <a:spLocks noChangeArrowheads="1"/>
          </p:cNvSpPr>
          <p:nvPr/>
        </p:nvSpPr>
        <p:spPr bwMode="auto">
          <a:xfrm>
            <a:off x="2438400" y="27432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宋体" pitchFamily="2" charset="-122"/>
              </a:rPr>
              <a:t>9 Bay Adapter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90488"/>
            <a:ext cx="2362200" cy="715962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Systems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7467600" cy="182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400" b="1" smtClean="0">
                <a:ea typeface="宋体" pitchFamily="2" charset="-122"/>
              </a:rPr>
              <a:t>RCX: </a:t>
            </a:r>
            <a:r>
              <a:rPr lang="zh-CN" altLang="en-US" sz="2400" b="1" smtClean="0">
                <a:ea typeface="宋体" pitchFamily="2" charset="-122"/>
              </a:rPr>
              <a:t>房间结合系统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 b="1" smtClean="0">
                <a:ea typeface="宋体" pitchFamily="2" charset="-122"/>
              </a:rPr>
              <a:t>Source Flex: </a:t>
            </a:r>
            <a:r>
              <a:rPr lang="zh-CN" altLang="en-US" sz="2400" b="1" smtClean="0">
                <a:ea typeface="宋体" pitchFamily="2" charset="-122"/>
              </a:rPr>
              <a:t>可为单独的聆听位置分配音频</a:t>
            </a:r>
            <a:r>
              <a:rPr lang="en-US" altLang="zh-CN" sz="2400" b="1" smtClean="0">
                <a:ea typeface="宋体" pitchFamily="2" charset="-122"/>
              </a:rPr>
              <a:t>Format-A: </a:t>
            </a:r>
            <a:r>
              <a:rPr lang="zh-CN" altLang="en-US" sz="2400" b="1" smtClean="0">
                <a:ea typeface="宋体" pitchFamily="2" charset="-122"/>
              </a:rPr>
              <a:t>音频传输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 b="1" smtClean="0">
                <a:ea typeface="宋体" pitchFamily="2" charset="-122"/>
              </a:rPr>
              <a:t>Format-C:</a:t>
            </a:r>
            <a:r>
              <a:rPr lang="zh-CN" altLang="en-US" sz="2400" b="1" smtClean="0">
                <a:ea typeface="宋体" pitchFamily="2" charset="-122"/>
              </a:rPr>
              <a:t>符合传输（音频</a:t>
            </a:r>
            <a:r>
              <a:rPr lang="en-US" altLang="zh-CN" sz="2400" b="1" smtClean="0">
                <a:ea typeface="宋体" pitchFamily="2" charset="-122"/>
              </a:rPr>
              <a:t>+</a:t>
            </a:r>
            <a:r>
              <a:rPr lang="zh-CN" altLang="en-US" sz="2400" b="1" smtClean="0">
                <a:ea typeface="宋体" pitchFamily="2" charset="-122"/>
              </a:rPr>
              <a:t>视频）</a:t>
            </a:r>
            <a:endParaRPr lang="en-US" altLang="zh-CN" sz="1800" b="1" smtClean="0">
              <a:ea typeface="宋体" pitchFamily="2" charset="-122"/>
            </a:endParaRPr>
          </a:p>
        </p:txBody>
      </p:sp>
      <p:pic>
        <p:nvPicPr>
          <p:cNvPr id="44036" name="Picture 14" descr="RCX Logo - 2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128963"/>
            <a:ext cx="40386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13" descr="SourceFlex logo-2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124200"/>
            <a:ext cx="4038600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5" descr="TP Cro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150" y="4443413"/>
            <a:ext cx="39624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16" descr="TP Cro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343400"/>
            <a:ext cx="39624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Text Box 17"/>
          <p:cNvSpPr txBox="1">
            <a:spLocks noChangeArrowheads="1"/>
          </p:cNvSpPr>
          <p:nvPr/>
        </p:nvSpPr>
        <p:spPr bwMode="auto">
          <a:xfrm>
            <a:off x="990600" y="5059363"/>
            <a:ext cx="274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990000"/>
                </a:solidFill>
                <a:ea typeface="宋体" pitchFamily="2" charset="-122"/>
              </a:rPr>
              <a:t>FORMAT-A</a:t>
            </a:r>
          </a:p>
        </p:txBody>
      </p:sp>
      <p:sp>
        <p:nvSpPr>
          <p:cNvPr id="44041" name="Text Box 18"/>
          <p:cNvSpPr txBox="1">
            <a:spLocks noChangeArrowheads="1"/>
          </p:cNvSpPr>
          <p:nvPr/>
        </p:nvSpPr>
        <p:spPr bwMode="auto">
          <a:xfrm>
            <a:off x="5286375" y="5053013"/>
            <a:ext cx="274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990000"/>
                </a:solidFill>
                <a:ea typeface="宋体" pitchFamily="2" charset="-122"/>
              </a:rPr>
              <a:t>FORMAT-C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52578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RCX – Room Combining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143000"/>
            <a:ext cx="7239000" cy="1295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多达</a:t>
            </a:r>
            <a:r>
              <a:rPr lang="en-US" altLang="zh-CN" sz="2400" b="1" smtClean="0">
                <a:ea typeface="宋体" pitchFamily="2" charset="-122"/>
              </a:rPr>
              <a:t>4</a:t>
            </a:r>
            <a:r>
              <a:rPr lang="zh-CN" altLang="en-US" sz="2400" b="1" smtClean="0">
                <a:ea typeface="宋体" pitchFamily="2" charset="-122"/>
              </a:rPr>
              <a:t>区混合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背景音乐控制和分区输入管理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简单的编程和操作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45060" name="Picture 5" descr="rcx-j2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0513" y="2754313"/>
            <a:ext cx="9794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0" descr="rcx-5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202113"/>
            <a:ext cx="76962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17" descr="rcx-1norm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2771775"/>
            <a:ext cx="14144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19" descr="rcx-1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2743200"/>
            <a:ext cx="1447800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20" descr="rcx-3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5600" y="2789238"/>
            <a:ext cx="1414463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90488"/>
            <a:ext cx="44958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RCX - Remote Control</a:t>
            </a:r>
          </a:p>
        </p:txBody>
      </p:sp>
      <p:sp>
        <p:nvSpPr>
          <p:cNvPr id="46083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7620000" cy="1524000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RCX-CD1; </a:t>
            </a:r>
            <a:r>
              <a:rPr lang="zh-CN" altLang="en-US" sz="2400" b="1" smtClean="0">
                <a:ea typeface="宋体" pitchFamily="2" charset="-122"/>
              </a:rPr>
              <a:t>控制面板</a:t>
            </a:r>
            <a:r>
              <a:rPr lang="en-US" altLang="zh-CN" sz="2400" b="1" smtClean="0">
                <a:ea typeface="宋体" pitchFamily="2" charset="-122"/>
              </a:rPr>
              <a:t> </a:t>
            </a: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用户可定制面板图案、房间数量等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安全钥匙插孔、防止非工作人员操作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46084" name="Picture 11" descr="RCX-C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644775"/>
            <a:ext cx="6754813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RDL Room Combining System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48768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宋体" pitchFamily="2" charset="-122"/>
              </a:rPr>
              <a:t>专为酒店设计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适用酒店内的宴会厅、会议室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教育、政府机构的会议室或教室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健身房甚至豪宅的分区系统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r>
              <a:rPr lang="zh-CN" altLang="en-US" smtClean="0">
                <a:ea typeface="宋体" pitchFamily="2" charset="-122"/>
              </a:rPr>
              <a:t>与相邻大厦之间建立关系</a:t>
            </a:r>
            <a:endParaRPr lang="en-US" altLang="zh-CN" smtClean="0">
              <a:ea typeface="宋体" pitchFamily="2" charset="-122"/>
            </a:endParaRPr>
          </a:p>
          <a:p>
            <a:pPr eaLnBrk="1" hangingPunct="1"/>
            <a:endParaRPr lang="en-US" altLang="zh-CN" smtClean="0"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6705600" cy="731838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SOURCEFLEX – Audio System</a:t>
            </a:r>
          </a:p>
        </p:txBody>
      </p:sp>
      <p:pic>
        <p:nvPicPr>
          <p:cNvPr id="48131" name="Picture 8" descr="sas-sm8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8313" y="2663825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6" descr="sas-hc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447800"/>
            <a:ext cx="1905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9" descr="sas-tc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4341813"/>
            <a:ext cx="121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12" descr="SAS-RC8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200" y="2620963"/>
            <a:ext cx="154463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13" descr="SAS-RC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9000" y="4160838"/>
            <a:ext cx="17526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5867400" cy="182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可最多分配</a:t>
            </a:r>
            <a:r>
              <a:rPr lang="en-US" altLang="zh-CN" sz="2400" b="1" smtClean="0">
                <a:ea typeface="宋体" pitchFamily="2" charset="-122"/>
              </a:rPr>
              <a:t>8</a:t>
            </a:r>
            <a:r>
              <a:rPr lang="zh-CN" altLang="en-US" sz="2400" b="1" smtClean="0">
                <a:ea typeface="宋体" pitchFamily="2" charset="-122"/>
              </a:rPr>
              <a:t>个音频信号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若干聆听位置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众多聆听位置的操作面板可选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ea typeface="宋体" pitchFamily="2" charset="-122"/>
              </a:rPr>
              <a:t>系统可扩展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48137" name="Picture 16" descr="SAS-8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2400" y="4460875"/>
            <a:ext cx="53340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7" descr="SAS-8i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" y="3611563"/>
            <a:ext cx="5334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DLOFFICIAL_LOGO_2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1570038"/>
            <a:ext cx="85344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6200" y="157163"/>
            <a:ext cx="7162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Welcome To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7" descr="ST-PA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2286000"/>
            <a:ext cx="19050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35814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rgbClr val="990000"/>
                </a:solidFill>
                <a:ea typeface="宋体" pitchFamily="2" charset="-122"/>
              </a:rPr>
              <a:t>STICK-ON (ST)</a:t>
            </a:r>
          </a:p>
        </p:txBody>
      </p:sp>
      <p:sp>
        <p:nvSpPr>
          <p:cNvPr id="26628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7162800" cy="1524000"/>
          </a:xfrm>
        </p:spPr>
        <p:txBody>
          <a:bodyPr/>
          <a:lstStyle/>
          <a:p>
            <a:pPr eaLnBrk="1" hangingPunct="1"/>
            <a:r>
              <a:rPr lang="zh-CN" altLang="en-US" sz="2400" b="1" dirty="0" smtClean="0">
                <a:ea typeface="宋体" pitchFamily="2" charset="-122"/>
              </a:rPr>
              <a:t>命名的由来是安装的方式</a:t>
            </a:r>
            <a:endParaRPr lang="en-US" altLang="zh-CN" sz="2400" b="1" dirty="0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dirty="0" smtClean="0">
                <a:ea typeface="宋体" pitchFamily="2" charset="-122"/>
              </a:rPr>
              <a:t>最初的</a:t>
            </a:r>
            <a:r>
              <a:rPr lang="en-US" altLang="zh-CN" sz="2400" b="1" dirty="0" smtClean="0">
                <a:ea typeface="宋体" pitchFamily="2" charset="-122"/>
              </a:rPr>
              <a:t>RDL</a:t>
            </a:r>
            <a:r>
              <a:rPr lang="zh-CN" altLang="en-US" sz="2400" b="1" dirty="0" smtClean="0">
                <a:ea typeface="宋体" pitchFamily="2" charset="-122"/>
              </a:rPr>
              <a:t>安装思想来源于儿童玩的积木</a:t>
            </a:r>
            <a:endParaRPr lang="en-US" altLang="zh-CN" sz="2400" b="1" dirty="0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dirty="0" smtClean="0">
                <a:ea typeface="宋体" pitchFamily="2" charset="-122"/>
              </a:rPr>
              <a:t>紧凑的尺寸：</a:t>
            </a:r>
            <a:r>
              <a:rPr lang="en-US" altLang="zh-CN" sz="2400" b="1" dirty="0" smtClean="0">
                <a:ea typeface="宋体" pitchFamily="2" charset="-122"/>
              </a:rPr>
              <a:t>7.6cm X 4cm X1.7cm</a:t>
            </a:r>
          </a:p>
        </p:txBody>
      </p:sp>
      <p:pic>
        <p:nvPicPr>
          <p:cNvPr id="26629" name="Picture 25" descr="STM-LDA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3" y="3763963"/>
            <a:ext cx="1903412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3" descr="ST-CL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5550" y="3763963"/>
            <a:ext cx="1903413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6" descr="ST-EQ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57713" y="3763963"/>
            <a:ext cx="190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8" descr="ST-UMX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15113" y="3763963"/>
            <a:ext cx="1905000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RDL Stick-On Products 	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ea typeface="宋体" pitchFamily="2" charset="-122"/>
              </a:rPr>
              <a:t>小身材，便于安装</a:t>
            </a:r>
            <a:endParaRPr lang="en-US" altLang="zh-CN" sz="28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ea typeface="宋体" pitchFamily="2" charset="-122"/>
              </a:rPr>
              <a:t>适合大型工程，节约成本，越是大型工程越免不了浪费，可以将节省的经费用于其他方面</a:t>
            </a:r>
            <a:endParaRPr lang="en-US" altLang="zh-CN" sz="28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ea typeface="宋体" pitchFamily="2" charset="-122"/>
              </a:rPr>
              <a:t>紧凑的系统适合任何场所，可以隐蔽安装</a:t>
            </a:r>
            <a:endParaRPr lang="en-US" altLang="zh-CN" sz="28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smtClean="0">
                <a:ea typeface="宋体" pitchFamily="2" charset="-122"/>
              </a:rPr>
              <a:t>Stick-on</a:t>
            </a:r>
            <a:r>
              <a:rPr lang="zh-CN" altLang="en-US" sz="2800" smtClean="0">
                <a:ea typeface="宋体" pitchFamily="2" charset="-122"/>
              </a:rPr>
              <a:t>式可安装到其他产品无法安装的位置</a:t>
            </a:r>
            <a:endParaRPr lang="en-US" altLang="zh-CN" sz="28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smtClean="0">
                <a:ea typeface="宋体" pitchFamily="2" charset="-122"/>
              </a:rPr>
              <a:t>Screw</a:t>
            </a:r>
            <a:r>
              <a:rPr lang="zh-CN" altLang="en-US" sz="2800" smtClean="0">
                <a:ea typeface="宋体" pitchFamily="2" charset="-122"/>
              </a:rPr>
              <a:t>式的连接器牢固可靠</a:t>
            </a:r>
            <a:endParaRPr lang="en-US" altLang="zh-CN" sz="28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ea typeface="宋体" pitchFamily="2" charset="-122"/>
              </a:rPr>
              <a:t>多个模块可并排安装，比如话放、幻像供电、功放、压缩限幅和</a:t>
            </a:r>
            <a:r>
              <a:rPr lang="en-US" altLang="zh-CN" sz="2800" smtClean="0">
                <a:ea typeface="宋体" pitchFamily="2" charset="-122"/>
              </a:rPr>
              <a:t>EQ</a:t>
            </a:r>
          </a:p>
          <a:p>
            <a:pPr eaLnBrk="1" hangingPunct="1"/>
            <a:r>
              <a:rPr lang="en-US" altLang="zh-CN" sz="2800" smtClean="0">
                <a:ea typeface="宋体" pitchFamily="2" charset="-122"/>
              </a:rPr>
              <a:t>THD .05% </a:t>
            </a:r>
            <a:r>
              <a:rPr lang="zh-CN" altLang="en-US" sz="2800" smtClean="0">
                <a:ea typeface="宋体" pitchFamily="2" charset="-122"/>
              </a:rPr>
              <a:t>到 </a:t>
            </a:r>
            <a:r>
              <a:rPr lang="en-US" altLang="zh-CN" sz="2800" smtClean="0">
                <a:ea typeface="宋体" pitchFamily="2" charset="-122"/>
              </a:rPr>
              <a:t>.005%</a:t>
            </a:r>
          </a:p>
          <a:p>
            <a:pPr eaLnBrk="1" hangingPunct="1"/>
            <a:r>
              <a:rPr lang="zh-CN" altLang="en-US" sz="2800" smtClean="0">
                <a:ea typeface="宋体" pitchFamily="2" charset="-122"/>
              </a:rPr>
              <a:t>频率响应</a:t>
            </a:r>
            <a:r>
              <a:rPr lang="en-US" altLang="zh-CN" sz="2800" smtClean="0">
                <a:ea typeface="宋体" pitchFamily="2" charset="-122"/>
              </a:rPr>
              <a:t> 20-20kHz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smtClean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61913"/>
            <a:ext cx="5867400" cy="7620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STICK-ON Mounting Options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5008563" y="12192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Rack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665163" y="3565525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Din Rail</a:t>
            </a:r>
          </a:p>
        </p:txBody>
      </p:sp>
      <p:pic>
        <p:nvPicPr>
          <p:cNvPr id="28677" name="Picture 7" descr="dra-35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86200"/>
            <a:ext cx="16478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adhesive+stick-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057400"/>
            <a:ext cx="17526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9" descr="st-rrb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8563" y="4384675"/>
            <a:ext cx="137160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0" descr="str-19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3763" y="1870075"/>
            <a:ext cx="198120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1" descr="fp-pbr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67000" y="3505200"/>
            <a:ext cx="17526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2" descr="mb-1+stick-o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74963" y="1676400"/>
            <a:ext cx="13319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3" descr="msr-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0" y="4191000"/>
            <a:ext cx="18288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4" descr="smk-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65963" y="1838325"/>
            <a:ext cx="15652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Text Box 20"/>
          <p:cNvSpPr txBox="1">
            <a:spLocks noChangeArrowheads="1"/>
          </p:cNvSpPr>
          <p:nvPr/>
        </p:nvSpPr>
        <p:spPr bwMode="auto">
          <a:xfrm>
            <a:off x="6989763" y="12192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Snap Rail</a:t>
            </a:r>
          </a:p>
        </p:txBody>
      </p:sp>
      <p:sp>
        <p:nvSpPr>
          <p:cNvPr id="28686" name="Text Box 21"/>
          <p:cNvSpPr txBox="1">
            <a:spLocks noChangeArrowheads="1"/>
          </p:cNvSpPr>
          <p:nvPr/>
        </p:nvSpPr>
        <p:spPr bwMode="auto">
          <a:xfrm>
            <a:off x="2874963" y="12192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Surface</a:t>
            </a:r>
          </a:p>
        </p:txBody>
      </p:sp>
      <p:sp>
        <p:nvSpPr>
          <p:cNvPr id="28687" name="Text Box 22"/>
          <p:cNvSpPr txBox="1">
            <a:spLocks noChangeArrowheads="1"/>
          </p:cNvSpPr>
          <p:nvPr/>
        </p:nvSpPr>
        <p:spPr bwMode="auto">
          <a:xfrm>
            <a:off x="436563" y="1219200"/>
            <a:ext cx="19256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Industrial </a:t>
            </a:r>
          </a:p>
        </p:txBody>
      </p:sp>
      <p:sp>
        <p:nvSpPr>
          <p:cNvPr id="28688" name="Text Box 24"/>
          <p:cNvSpPr txBox="1">
            <a:spLocks noChangeArrowheads="1"/>
          </p:cNvSpPr>
          <p:nvPr/>
        </p:nvSpPr>
        <p:spPr bwMode="auto">
          <a:xfrm>
            <a:off x="304800" y="15081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(or Dual-lock)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38113"/>
            <a:ext cx="52578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RACK-UP (RU)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01763"/>
            <a:ext cx="7620000" cy="1265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ea typeface="宋体" pitchFamily="2" charset="-122"/>
              </a:rPr>
              <a:t>可机架安装，占用</a:t>
            </a:r>
            <a:r>
              <a:rPr lang="en-US" altLang="zh-CN" sz="2400" b="1" smtClean="0">
                <a:ea typeface="宋体" pitchFamily="2" charset="-122"/>
              </a:rPr>
              <a:t>1/3</a:t>
            </a:r>
            <a:r>
              <a:rPr lang="zh-CN" altLang="en-US" sz="2400" b="1" smtClean="0">
                <a:ea typeface="宋体" pitchFamily="2" charset="-122"/>
              </a:rPr>
              <a:t>机柜宽度，</a:t>
            </a:r>
            <a:r>
              <a:rPr lang="en-US" altLang="zh-CN" sz="2400" b="1" smtClean="0">
                <a:ea typeface="宋体" pitchFamily="2" charset="-122"/>
              </a:rPr>
              <a:t>1RU</a:t>
            </a:r>
            <a:r>
              <a:rPr lang="zh-CN" altLang="en-US" sz="2400" b="1" smtClean="0">
                <a:ea typeface="宋体" pitchFamily="2" charset="-122"/>
              </a:rPr>
              <a:t>高，</a:t>
            </a:r>
            <a:r>
              <a:rPr lang="en-US" altLang="zh-CN" sz="2400" b="1" smtClean="0">
                <a:ea typeface="宋体" pitchFamily="2" charset="-122"/>
              </a:rPr>
              <a:t>3.0”</a:t>
            </a:r>
            <a:r>
              <a:rPr lang="zh-CN" altLang="en-US" sz="2400" b="1" smtClean="0">
                <a:ea typeface="宋体" pitchFamily="2" charset="-122"/>
              </a:rPr>
              <a:t>深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RDL</a:t>
            </a:r>
            <a:r>
              <a:rPr lang="zh-CN" altLang="en-US" sz="2400" b="1" smtClean="0">
                <a:ea typeface="宋体" pitchFamily="2" charset="-122"/>
              </a:rPr>
              <a:t>机柜安装附件可安装</a:t>
            </a:r>
            <a:r>
              <a:rPr lang="en-US" altLang="zh-CN" sz="2400" b="1" smtClean="0">
                <a:ea typeface="宋体" pitchFamily="2" charset="-122"/>
              </a:rPr>
              <a:t>3</a:t>
            </a:r>
            <a:r>
              <a:rPr lang="zh-CN" altLang="en-US" sz="2400" b="1" smtClean="0">
                <a:ea typeface="宋体" pitchFamily="2" charset="-122"/>
              </a:rPr>
              <a:t>台设备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29700" name="Picture 24" descr="ru-eq3 compo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516313"/>
            <a:ext cx="2538413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5" descr="ru-sp1 compos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1213" y="3516313"/>
            <a:ext cx="253841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26" descr="ru-sm16 composi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24213" y="3516313"/>
            <a:ext cx="253841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27432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RACK-UP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219200"/>
            <a:ext cx="6629400" cy="22860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相对</a:t>
            </a:r>
            <a:r>
              <a:rPr lang="en-US" altLang="zh-CN" sz="2400" b="1" smtClean="0">
                <a:ea typeface="宋体" pitchFamily="2" charset="-122"/>
              </a:rPr>
              <a:t>RACK-UP</a:t>
            </a:r>
            <a:r>
              <a:rPr lang="zh-CN" altLang="en-US" sz="2400" b="1" smtClean="0">
                <a:ea typeface="宋体" pitchFamily="2" charset="-122"/>
              </a:rPr>
              <a:t>系列的塑封外壳，</a:t>
            </a:r>
            <a:r>
              <a:rPr lang="en-US" altLang="zh-CN" sz="2400" b="1" smtClean="0">
                <a:ea typeface="宋体" pitchFamily="2" charset="-122"/>
              </a:rPr>
              <a:t>RACK-UP</a:t>
            </a:r>
            <a:r>
              <a:rPr lang="zh-CN" altLang="en-US" sz="2400" b="1" smtClean="0">
                <a:ea typeface="宋体" pitchFamily="2" charset="-122"/>
              </a:rPr>
              <a:t>系列为金属外壳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模块间可使用菊花链连接电源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目前可用到的有模拟音频、数字音频、视频、开关和控制模块</a:t>
            </a:r>
            <a:endParaRPr lang="en-US" altLang="zh-CN" sz="2400" b="1" smtClean="0">
              <a:ea typeface="宋体" pitchFamily="2" charset="-122"/>
            </a:endParaRP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 rot="-5400000">
            <a:off x="-52387" y="309563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 i="1">
                <a:solidFill>
                  <a:srgbClr val="990000"/>
                </a:solidFill>
                <a:ea typeface="宋体" pitchFamily="2" charset="-122"/>
              </a:rPr>
              <a:t>max</a:t>
            </a:r>
          </a:p>
        </p:txBody>
      </p:sp>
      <p:pic>
        <p:nvPicPr>
          <p:cNvPr id="30725" name="Picture 8" descr="ru-avx4 compo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3795713"/>
            <a:ext cx="23860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 descr="ru-mx4 compos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3795713"/>
            <a:ext cx="23860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0" descr="ru-mld4 composi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43588" y="3819525"/>
            <a:ext cx="23860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6"/>
          <p:cNvSpPr>
            <a:spLocks noChangeArrowheads="1"/>
          </p:cNvSpPr>
          <p:nvPr/>
        </p:nvSpPr>
        <p:spPr bwMode="auto">
          <a:xfrm rot="-5400000">
            <a:off x="5829300" y="13335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 i="1">
                <a:solidFill>
                  <a:srgbClr val="990000"/>
                </a:solidFill>
                <a:ea typeface="宋体" pitchFamily="2" charset="-122"/>
              </a:rPr>
              <a:t>max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8"/>
          <p:cNvSpPr>
            <a:spLocks noChangeArrowheads="1"/>
          </p:cNvSpPr>
          <p:nvPr/>
        </p:nvSpPr>
        <p:spPr bwMode="auto">
          <a:xfrm>
            <a:off x="76200" y="12065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RACK-UP and   RACK-UP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ea typeface="宋体" pitchFamily="2" charset="-122"/>
              </a:rPr>
              <a:t>Mounting Options</a:t>
            </a:r>
          </a:p>
        </p:txBody>
      </p:sp>
      <p:pic>
        <p:nvPicPr>
          <p:cNvPr id="31748" name="Picture 7" descr="RU-SMA1 3d Render Sour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2530475"/>
            <a:ext cx="243840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7391400" y="2209800"/>
            <a:ext cx="1157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ea typeface="宋体" pitchFamily="2" charset="-122"/>
              </a:rPr>
              <a:t>DIN Rail</a:t>
            </a:r>
          </a:p>
        </p:txBody>
      </p:sp>
      <p:sp>
        <p:nvSpPr>
          <p:cNvPr id="31750" name="Rectangle 9"/>
          <p:cNvSpPr>
            <a:spLocks noChangeArrowheads="1"/>
          </p:cNvSpPr>
          <p:nvPr/>
        </p:nvSpPr>
        <p:spPr bwMode="auto">
          <a:xfrm>
            <a:off x="990600" y="1812925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ea typeface="宋体" pitchFamily="2" charset="-122"/>
              </a:rPr>
              <a:t>Rack</a:t>
            </a:r>
          </a:p>
        </p:txBody>
      </p:sp>
      <p:sp>
        <p:nvSpPr>
          <p:cNvPr id="31751" name="Text Box 11"/>
          <p:cNvSpPr txBox="1">
            <a:spLocks noChangeArrowheads="1"/>
          </p:cNvSpPr>
          <p:nvPr/>
        </p:nvSpPr>
        <p:spPr bwMode="auto">
          <a:xfrm>
            <a:off x="3276600" y="22098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Wall</a:t>
            </a:r>
          </a:p>
        </p:txBody>
      </p:sp>
      <p:sp>
        <p:nvSpPr>
          <p:cNvPr id="31752" name="Text Box 13"/>
          <p:cNvSpPr txBox="1">
            <a:spLocks noChangeArrowheads="1"/>
          </p:cNvSpPr>
          <p:nvPr/>
        </p:nvSpPr>
        <p:spPr bwMode="auto">
          <a:xfrm>
            <a:off x="5334000" y="16764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Table</a:t>
            </a:r>
            <a:r>
              <a:rPr lang="en-US" altLang="zh-CN">
                <a:ea typeface="宋体" pitchFamily="2" charset="-122"/>
              </a:rPr>
              <a:t> </a:t>
            </a:r>
          </a:p>
        </p:txBody>
      </p:sp>
      <p:sp>
        <p:nvSpPr>
          <p:cNvPr id="31753" name="Rectangle 14"/>
          <p:cNvSpPr>
            <a:spLocks noChangeArrowheads="1"/>
          </p:cNvSpPr>
          <p:nvPr/>
        </p:nvSpPr>
        <p:spPr bwMode="auto">
          <a:xfrm rot="-5400000">
            <a:off x="2803525" y="311151"/>
            <a:ext cx="612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1">
                <a:solidFill>
                  <a:srgbClr val="990000"/>
                </a:solidFill>
                <a:ea typeface="宋体" pitchFamily="2" charset="-122"/>
              </a:rPr>
              <a:t>max</a:t>
            </a:r>
          </a:p>
        </p:txBody>
      </p:sp>
      <p:pic>
        <p:nvPicPr>
          <p:cNvPr id="31754" name="Picture 16" descr="MB-2_tx_3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4130675"/>
            <a:ext cx="1981200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22" descr="RU-FP1_rendere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343400"/>
            <a:ext cx="22860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23" descr="UC-1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2286000"/>
            <a:ext cx="17526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24" descr="WDG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3276600"/>
            <a:ext cx="18288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Text Box 12"/>
          <p:cNvSpPr txBox="1">
            <a:spLocks noChangeArrowheads="1"/>
          </p:cNvSpPr>
          <p:nvPr/>
        </p:nvSpPr>
        <p:spPr bwMode="auto">
          <a:xfrm>
            <a:off x="6705600" y="41148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Surface</a:t>
            </a:r>
          </a:p>
        </p:txBody>
      </p:sp>
      <p:pic>
        <p:nvPicPr>
          <p:cNvPr id="31759" name="Picture 26" descr="dra-35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9000" y="2743200"/>
            <a:ext cx="14478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21" descr="RU-WMP1_rendere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95600" y="4160838"/>
            <a:ext cx="205740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19" descr="RC-1U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2400" y="3429000"/>
            <a:ext cx="24384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6" descr="ru-ra3hd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2400" y="2128838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3" name="Text Box 27"/>
          <p:cNvSpPr txBox="1">
            <a:spLocks noChangeArrowheads="1"/>
          </p:cNvSpPr>
          <p:nvPr/>
        </p:nvSpPr>
        <p:spPr bwMode="auto">
          <a:xfrm rot="1939143">
            <a:off x="6700838" y="5057775"/>
            <a:ext cx="1139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100" i="1">
                <a:ea typeface="宋体" pitchFamily="2" charset="-122"/>
              </a:rPr>
              <a:t>RACK-UP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6272</TotalTime>
  <Words>665</Words>
  <Application>Microsoft Office PowerPoint</Application>
  <PresentationFormat>全屏显示(4:3)</PresentationFormat>
  <Paragraphs>144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</vt:lpstr>
      <vt:lpstr>宋体</vt:lpstr>
      <vt:lpstr>Arial Black</vt:lpstr>
      <vt:lpstr>新細明體</vt:lpstr>
      <vt:lpstr>全真簡粗明</vt:lpstr>
      <vt:lpstr>Default Design</vt:lpstr>
      <vt:lpstr>幻灯片 1</vt:lpstr>
      <vt:lpstr>幻灯片 2</vt:lpstr>
      <vt:lpstr>幻灯片 3</vt:lpstr>
      <vt:lpstr>STICK-ON (ST)</vt:lpstr>
      <vt:lpstr>RDL Stick-On Products  </vt:lpstr>
      <vt:lpstr>STICK-ON Mounting Options</vt:lpstr>
      <vt:lpstr>RACK-UP (RU)</vt:lpstr>
      <vt:lpstr>RACK-UP</vt:lpstr>
      <vt:lpstr>Mounting Options</vt:lpstr>
      <vt:lpstr>TX Series (TX)</vt:lpstr>
      <vt:lpstr>幻灯片 11</vt:lpstr>
      <vt:lpstr>TX and   TX Mounting Options</vt:lpstr>
      <vt:lpstr>FLAT-PAK (FP)</vt:lpstr>
      <vt:lpstr>FLAT-PAK Mounting Options</vt:lpstr>
      <vt:lpstr>APPFLEX (AF)</vt:lpstr>
      <vt:lpstr>HALF-RACK (HR)</vt:lpstr>
      <vt:lpstr>HALF-RACK Mounting Accessories</vt:lpstr>
      <vt:lpstr>Decora Modules</vt:lpstr>
      <vt:lpstr>RDL Decora Modules </vt:lpstr>
      <vt:lpstr>Rack Mounts for Decora Modules</vt:lpstr>
      <vt:lpstr>Systems</vt:lpstr>
      <vt:lpstr>RCX – Room Combining</vt:lpstr>
      <vt:lpstr>RCX - Remote Control</vt:lpstr>
      <vt:lpstr>RDL Room Combining System</vt:lpstr>
      <vt:lpstr>SOURCEFLEX – Audio System</vt:lpstr>
    </vt:vector>
  </TitlesOfParts>
  <Company>Radio Design Labs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Dealer Orientation</dc:title>
  <dc:creator>Chuck Smith</dc:creator>
  <cp:lastModifiedBy>ONLY WAng</cp:lastModifiedBy>
  <cp:revision>443</cp:revision>
  <dcterms:created xsi:type="dcterms:W3CDTF">2007-08-07T23:17:18Z</dcterms:created>
  <dcterms:modified xsi:type="dcterms:W3CDTF">2011-01-25T05:38:57Z</dcterms:modified>
</cp:coreProperties>
</file>