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54"/>
  </p:notesMasterIdLst>
  <p:sldIdLst>
    <p:sldId id="278" r:id="rId2"/>
    <p:sldId id="335" r:id="rId3"/>
    <p:sldId id="334" r:id="rId4"/>
    <p:sldId id="279" r:id="rId5"/>
    <p:sldId id="282" r:id="rId6"/>
    <p:sldId id="286" r:id="rId7"/>
    <p:sldId id="285" r:id="rId8"/>
    <p:sldId id="327" r:id="rId9"/>
    <p:sldId id="328" r:id="rId10"/>
    <p:sldId id="329" r:id="rId11"/>
    <p:sldId id="330" r:id="rId12"/>
    <p:sldId id="331" r:id="rId13"/>
    <p:sldId id="332" r:id="rId14"/>
    <p:sldId id="322" r:id="rId15"/>
    <p:sldId id="288" r:id="rId16"/>
    <p:sldId id="290" r:id="rId17"/>
    <p:sldId id="333" r:id="rId18"/>
    <p:sldId id="293" r:id="rId19"/>
    <p:sldId id="291" r:id="rId20"/>
    <p:sldId id="292" r:id="rId21"/>
    <p:sldId id="295" r:id="rId22"/>
    <p:sldId id="296" r:id="rId23"/>
    <p:sldId id="323" r:id="rId24"/>
    <p:sldId id="340" r:id="rId25"/>
    <p:sldId id="338" r:id="rId26"/>
    <p:sldId id="341" r:id="rId27"/>
    <p:sldId id="343" r:id="rId28"/>
    <p:sldId id="342" r:id="rId29"/>
    <p:sldId id="339" r:id="rId30"/>
    <p:sldId id="324" r:id="rId31"/>
    <p:sldId id="299" r:id="rId32"/>
    <p:sldId id="297" r:id="rId33"/>
    <p:sldId id="301" r:id="rId34"/>
    <p:sldId id="303" r:id="rId35"/>
    <p:sldId id="304" r:id="rId36"/>
    <p:sldId id="305" r:id="rId37"/>
    <p:sldId id="306" r:id="rId38"/>
    <p:sldId id="307" r:id="rId39"/>
    <p:sldId id="309" r:id="rId40"/>
    <p:sldId id="310" r:id="rId41"/>
    <p:sldId id="311" r:id="rId42"/>
    <p:sldId id="336" r:id="rId43"/>
    <p:sldId id="337" r:id="rId44"/>
    <p:sldId id="313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B00C0"/>
    <a:srgbClr val="38CD15"/>
    <a:srgbClr val="9FD6FF"/>
    <a:srgbClr val="EF7A39"/>
    <a:srgbClr val="363126"/>
    <a:srgbClr val="B01818"/>
    <a:srgbClr val="712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5" autoAdjust="0"/>
    <p:restoredTop sz="94536" autoAdjust="0"/>
  </p:normalViewPr>
  <p:slideViewPr>
    <p:cSldViewPr snapToGrid="0" snapToObjects="1">
      <p:cViewPr varScale="1">
        <p:scale>
          <a:sx n="68" d="100"/>
          <a:sy n="68" d="100"/>
        </p:scale>
        <p:origin x="-14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541D4-7D21-47A7-9A8D-C214C1F5739E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99FC3-12D1-473B-AC0B-32693016045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69600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99FC3-12D1-473B-AC0B-32693016045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7534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7360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73603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873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27534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shly N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fld id="{86CB4B4D-7CA3-9044-876B-883B54F8677D}" type="slidenum">
              <a:rPr>
                <a:solidFill>
                  <a:prstClr val="white"/>
                </a:solidFill>
                <a:latin typeface="News Gothic MT"/>
              </a:rPr>
              <a:pPr/>
              <a:t>‹#›</a:t>
            </a:fld>
            <a:endParaRPr dirty="0">
              <a:solidFill>
                <a:prstClr val="white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0670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51074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31029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500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835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33792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73996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0505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58450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812A1-3244-424A-99B0-83B0FBAEF038}" type="datetimeFigureOut">
              <a:rPr lang="en-US" smtClean="0"/>
              <a:pPr/>
              <a:t>3/1/2016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E337D-D6BA-784B-9092-A85F459121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1882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11" Type="http://schemas.openxmlformats.org/officeDocument/2006/relationships/image" Target="../media/image28.png"/><Relationship Id="rId5" Type="http://schemas.openxmlformats.org/officeDocument/2006/relationships/image" Target="../media/image26.jpeg"/><Relationship Id="rId10" Type="http://schemas.openxmlformats.org/officeDocument/2006/relationships/slide" Target="slide48.xml"/><Relationship Id="rId4" Type="http://schemas.openxmlformats.org/officeDocument/2006/relationships/image" Target="../media/image11.jpe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29.jpeg"/><Relationship Id="rId10" Type="http://schemas.openxmlformats.org/officeDocument/2006/relationships/slide" Target="slide49.xml"/><Relationship Id="rId4" Type="http://schemas.openxmlformats.org/officeDocument/2006/relationships/image" Target="../media/image11.jpe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31.gif"/><Relationship Id="rId4" Type="http://schemas.openxmlformats.org/officeDocument/2006/relationships/image" Target="../media/image11.jpe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slide" Target="slide4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image" Target="../media/image8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image" Target="../media/image9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37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3" Type="http://schemas.openxmlformats.org/officeDocument/2006/relationships/image" Target="../media/image9.jpeg"/><Relationship Id="rId7" Type="http://schemas.openxmlformats.org/officeDocument/2006/relationships/image" Target="../media/image52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8.jpeg"/><Relationship Id="rId7" Type="http://schemas.openxmlformats.org/officeDocument/2006/relationships/image" Target="../media/image6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7.jpeg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5.jpeg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52" y="-608083"/>
            <a:ext cx="10033254" cy="75438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28" y="1730508"/>
            <a:ext cx="7162565" cy="895925"/>
          </a:xfrm>
          <a:prstGeom prst="rect">
            <a:avLst/>
          </a:prstGeom>
        </p:spPr>
      </p:pic>
      <p:sp>
        <p:nvSpPr>
          <p:cNvPr id="14" name="Title 12"/>
          <p:cNvSpPr txBox="1">
            <a:spLocks/>
          </p:cNvSpPr>
          <p:nvPr/>
        </p:nvSpPr>
        <p:spPr>
          <a:xfrm>
            <a:off x="313153" y="3253263"/>
            <a:ext cx="8507259" cy="16441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  <a:latin typeface="Helvetica"/>
                <a:cs typeface="Helvetica"/>
              </a:rPr>
              <a:t>Product and</a:t>
            </a:r>
            <a:r>
              <a:rPr lang="en-US" sz="1400" b="1" dirty="0" smtClean="0">
                <a:solidFill>
                  <a:schemeClr val="bg1"/>
                </a:solidFill>
                <a:latin typeface="Helvetica"/>
                <a:cs typeface="Helvetica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Helvetica"/>
                <a:cs typeface="Helvetica"/>
              </a:rPr>
              <a:t>Application 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Helvetica"/>
                <a:cs typeface="Helvetica"/>
              </a:rPr>
              <a:t>产品和应用概述</a:t>
            </a:r>
            <a:endParaRPr lang="en-US" sz="28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Helvetica"/>
                <a:cs typeface="Helvetica"/>
              </a:rPr>
              <a:t>Overview</a:t>
            </a:r>
            <a:endParaRPr lang="en-US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6131284" y="6062719"/>
            <a:ext cx="3244786" cy="7774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400" cap="none" dirty="0" smtClean="0">
                <a:solidFill>
                  <a:srgbClr val="FF0000"/>
                </a:solidFill>
              </a:rPr>
              <a:t>Alex Schloesser</a:t>
            </a:r>
          </a:p>
          <a:p>
            <a:pPr>
              <a:lnSpc>
                <a:spcPct val="110000"/>
              </a:lnSpc>
            </a:pPr>
            <a:r>
              <a:rPr lang="en-US" sz="2000" cap="none" dirty="0" smtClean="0">
                <a:solidFill>
                  <a:srgbClr val="FF0000"/>
                </a:solidFill>
              </a:rPr>
              <a:t>Sales Engineer APAC</a:t>
            </a:r>
            <a:endParaRPr lang="en-US" sz="2000" cap="non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958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nXp-3.04-Reflection-Rear-Et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01" y="2166031"/>
            <a:ext cx="9127998" cy="46857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Shape 114"/>
          <p:cNvSpPr/>
          <p:nvPr/>
        </p:nvSpPr>
        <p:spPr>
          <a:xfrm>
            <a:off x="562481" y="2112045"/>
            <a:ext cx="8428393" cy="619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u="sng" dirty="0">
                <a:solidFill>
                  <a:srgbClr val="FF0000"/>
                </a:solidFill>
              </a:rPr>
              <a:t>Command and control</a:t>
            </a:r>
            <a:r>
              <a:rPr sz="2000" dirty="0">
                <a:solidFill>
                  <a:srgbClr val="FF0000"/>
                </a:solidFill>
              </a:rPr>
              <a:t> your install via computer and a standard </a:t>
            </a:r>
            <a:r>
              <a:rPr sz="2000" dirty="0" smtClean="0">
                <a:solidFill>
                  <a:srgbClr val="FF0000"/>
                </a:solidFill>
              </a:rPr>
              <a:t>10</a:t>
            </a:r>
            <a:r>
              <a:rPr sz="2000" dirty="0">
                <a:solidFill>
                  <a:srgbClr val="FF0000"/>
                </a:solidFill>
              </a:rPr>
              <a:t>/100 Ethernet 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lang="en-US" sz="2000" dirty="0" smtClean="0">
                <a:solidFill>
                  <a:srgbClr val="FF0000"/>
                </a:solidFill>
              </a:rPr>
              <a:t>C</a:t>
            </a:r>
            <a:r>
              <a:rPr sz="2000" dirty="0" smtClean="0">
                <a:solidFill>
                  <a:srgbClr val="FF0000"/>
                </a:solidFill>
              </a:rPr>
              <a:t>onnection.</a:t>
            </a:r>
            <a:r>
              <a:rPr lang="zh-CN" altLang="en-US" sz="2000" dirty="0" smtClean="0">
                <a:solidFill>
                  <a:srgbClr val="FF0000"/>
                </a:solidFill>
              </a:rPr>
              <a:t>与计算机相连通过标准的</a:t>
            </a:r>
            <a:r>
              <a:rPr lang="en-US" altLang="zh-CN" sz="2000" dirty="0" smtClean="0">
                <a:solidFill>
                  <a:srgbClr val="FF0000"/>
                </a:solidFill>
              </a:rPr>
              <a:t>10/100M</a:t>
            </a:r>
            <a:r>
              <a:rPr lang="zh-CN" altLang="en-US" sz="2000" dirty="0" smtClean="0">
                <a:solidFill>
                  <a:srgbClr val="FF0000"/>
                </a:solidFill>
              </a:rPr>
              <a:t>以太网可以控制设备</a:t>
            </a:r>
            <a:endParaRPr sz="2000" dirty="0">
              <a:solidFill>
                <a:srgbClr val="FF0000"/>
              </a:solidFill>
            </a:endParaRPr>
          </a:p>
        </p:txBody>
      </p:sp>
      <p:sp>
        <p:nvSpPr>
          <p:cNvPr id="116" name="Shape 116"/>
          <p:cNvSpPr/>
          <p:nvPr/>
        </p:nvSpPr>
        <p:spPr>
          <a:xfrm rot="10800000" flipH="1">
            <a:off x="625400" y="3605816"/>
            <a:ext cx="459399" cy="380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30003" tIns="30003" rIns="30003" bIns="30003" anchor="ctr"/>
          <a:lstStyle/>
          <a:p>
            <a:pPr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6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22"/>
          <p:cNvSpPr/>
          <p:nvPr/>
        </p:nvSpPr>
        <p:spPr>
          <a:xfrm>
            <a:off x="527192" y="2676363"/>
            <a:ext cx="8331883" cy="639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 smtClean="0"/>
              <a:t>Select desired Output Mode, low impedance or constant voltage, hi-pass filter, </a:t>
            </a:r>
            <a:br>
              <a:rPr sz="2000" dirty="0" smtClean="0"/>
            </a:br>
            <a:r>
              <a:rPr sz="2000" dirty="0" smtClean="0"/>
              <a:t>limiter, input gain, and configuration via DIP switches across all channels. </a:t>
            </a:r>
            <a:endParaRPr sz="2000" dirty="0"/>
          </a:p>
        </p:txBody>
      </p:sp>
      <p:sp>
        <p:nvSpPr>
          <p:cNvPr id="9" name="Rectangle 8"/>
          <p:cNvSpPr/>
          <p:nvPr/>
        </p:nvSpPr>
        <p:spPr>
          <a:xfrm>
            <a:off x="-35911" y="5274342"/>
            <a:ext cx="9144000" cy="500444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/nXe/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Multimode Amplifiers:</a:t>
            </a:r>
            <a:endParaRPr 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3831222464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 advAuto="0"/>
      <p:bldP spid="116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nXp-3.04-Reflection-Rear-Dan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01" y="2150662"/>
            <a:ext cx="9127998" cy="4685705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/>
        </p:nvSpPr>
        <p:spPr>
          <a:xfrm rot="10800000" flipH="1">
            <a:off x="1708622" y="4058090"/>
            <a:ext cx="417635" cy="345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30003" tIns="30003" rIns="30003" bIns="30003" anchor="ctr"/>
          <a:lstStyle/>
          <a:p>
            <a:pPr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6892" y="1609032"/>
            <a:ext cx="9419116" cy="614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>
                <a:solidFill>
                  <a:srgbClr val="FF0000"/>
                </a:solidFill>
              </a:rPr>
              <a:t>Optional Dante™ and CobraNet™ integrate media and control </a:t>
            </a:r>
            <a:r>
              <a:rPr sz="2000" dirty="0" smtClean="0">
                <a:solidFill>
                  <a:srgbClr val="FF0000"/>
                </a:solidFill>
              </a:rPr>
              <a:t>for </a:t>
            </a:r>
            <a:r>
              <a:rPr sz="2000" dirty="0">
                <a:solidFill>
                  <a:srgbClr val="FF0000"/>
                </a:solidFill>
              </a:rPr>
              <a:t>your entire 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 smtClean="0">
                <a:solidFill>
                  <a:srgbClr val="FF0000"/>
                </a:solidFill>
              </a:rPr>
              <a:t>AV </a:t>
            </a:r>
            <a:r>
              <a:rPr sz="2000" dirty="0">
                <a:solidFill>
                  <a:srgbClr val="FF0000"/>
                </a:solidFill>
              </a:rPr>
              <a:t>system over a single IP network. </a:t>
            </a:r>
            <a:r>
              <a:rPr lang="zh-CN" altLang="en-US" sz="1500" dirty="0" smtClean="0">
                <a:solidFill>
                  <a:srgbClr val="FF0000"/>
                </a:solidFill>
              </a:rPr>
              <a:t>可以选择</a:t>
            </a:r>
            <a:r>
              <a:rPr lang="en-US" altLang="zh-CN" sz="1500" dirty="0" smtClean="0">
                <a:solidFill>
                  <a:srgbClr val="FF0000"/>
                </a:solidFill>
              </a:rPr>
              <a:t>Dante</a:t>
            </a:r>
            <a:r>
              <a:rPr lang="zh-CN" altLang="en-US" sz="1500" dirty="0" smtClean="0">
                <a:solidFill>
                  <a:srgbClr val="FF0000"/>
                </a:solidFill>
              </a:rPr>
              <a:t>或</a:t>
            </a:r>
            <a:r>
              <a:rPr lang="en-US" altLang="zh-CN" sz="1500" dirty="0" err="1" smtClean="0">
                <a:solidFill>
                  <a:srgbClr val="FF0000"/>
                </a:solidFill>
              </a:rPr>
              <a:t>CobraNet</a:t>
            </a:r>
            <a:r>
              <a:rPr lang="zh-CN" altLang="en-US" sz="1500" dirty="0" smtClean="0">
                <a:solidFill>
                  <a:srgbClr val="FF0000"/>
                </a:solidFill>
              </a:rPr>
              <a:t>将功放与</a:t>
            </a:r>
            <a:r>
              <a:rPr lang="en-US" altLang="zh-CN" sz="1500" dirty="0" smtClean="0">
                <a:solidFill>
                  <a:srgbClr val="FF0000"/>
                </a:solidFill>
              </a:rPr>
              <a:t>AV</a:t>
            </a:r>
            <a:r>
              <a:rPr lang="zh-CN" altLang="en-US" sz="1500" dirty="0" smtClean="0">
                <a:solidFill>
                  <a:srgbClr val="FF0000"/>
                </a:solidFill>
              </a:rPr>
              <a:t>系统通过网络整合到一起</a:t>
            </a:r>
            <a:endParaRPr sz="1500" dirty="0">
              <a:solidFill>
                <a:srgbClr val="FF0000"/>
              </a:solidFill>
            </a:endParaRPr>
          </a:p>
        </p:txBody>
      </p:sp>
      <p:pic>
        <p:nvPicPr>
          <p:cNvPr id="7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121"/>
          <p:cNvSpPr/>
          <p:nvPr/>
        </p:nvSpPr>
        <p:spPr>
          <a:xfrm>
            <a:off x="520253" y="2107804"/>
            <a:ext cx="8512068" cy="703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Command and control your install via computer and a standard </a:t>
            </a:r>
            <a:r>
              <a:rPr sz="2000" dirty="0" smtClean="0"/>
              <a:t>10</a:t>
            </a:r>
            <a:r>
              <a:rPr sz="2000" dirty="0"/>
              <a:t>/100 Ethernet </a:t>
            </a:r>
            <a:endParaRPr lang="en-US" sz="2000" dirty="0" smtClean="0"/>
          </a:p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 smtClean="0"/>
              <a:t>connection</a:t>
            </a:r>
            <a:r>
              <a:rPr sz="2000" dirty="0"/>
              <a:t>.</a:t>
            </a:r>
          </a:p>
        </p:txBody>
      </p:sp>
      <p:sp>
        <p:nvSpPr>
          <p:cNvPr id="10" name="Shape 122"/>
          <p:cNvSpPr/>
          <p:nvPr/>
        </p:nvSpPr>
        <p:spPr>
          <a:xfrm>
            <a:off x="512800" y="2631275"/>
            <a:ext cx="8331883" cy="703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Select desired Output Mode, low impedance or constant voltage, hi-pass filter, </a:t>
            </a:r>
            <a:br>
              <a:rPr sz="2000" dirty="0"/>
            </a:br>
            <a:r>
              <a:rPr sz="2000" dirty="0"/>
              <a:t>limiter, input gain, and configuration via DIP switches across all channels.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35911" y="5274342"/>
            <a:ext cx="9144000" cy="500444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/nXe/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Multimode Amplifiers:</a:t>
            </a:r>
            <a:endParaRPr 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3495367492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 advAuto="0"/>
      <p:bldP spid="120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-2244" y="1652006"/>
            <a:ext cx="9110334" cy="836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>
                <a:solidFill>
                  <a:srgbClr val="FF0000"/>
                </a:solidFill>
              </a:rPr>
              <a:t>Use the </a:t>
            </a:r>
            <a:r>
              <a:rPr sz="2000" u="sng" dirty="0">
                <a:solidFill>
                  <a:srgbClr val="FF0000"/>
                </a:solidFill>
              </a:rPr>
              <a:t>Auxiliary Outputs</a:t>
            </a:r>
            <a:r>
              <a:rPr sz="2000" dirty="0">
                <a:solidFill>
                  <a:srgbClr val="FF0000"/>
                </a:solidFill>
              </a:rPr>
              <a:t> to drive additional amplifiers </a:t>
            </a:r>
            <a:r>
              <a:rPr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with </a:t>
            </a:r>
            <a:r>
              <a:rPr sz="2000" dirty="0" smtClean="0">
                <a:solidFill>
                  <a:srgbClr val="FF0000"/>
                </a:solidFill>
              </a:rPr>
              <a:t>nXe),</a:t>
            </a:r>
            <a:r>
              <a:rPr lang="zh-CN" altLang="en-US" sz="1600" dirty="0" smtClean="0">
                <a:solidFill>
                  <a:srgbClr val="FF0000"/>
                </a:solidFill>
              </a:rPr>
              <a:t>使用辅助输出可以驱动额外的功放</a:t>
            </a:r>
            <a:r>
              <a:rPr sz="1600" dirty="0" smtClean="0">
                <a:solidFill>
                  <a:srgbClr val="FF0000"/>
                </a:solidFill>
              </a:rPr>
              <a:t> </a:t>
            </a:r>
            <a:r>
              <a:rPr sz="1400" dirty="0">
                <a:solidFill>
                  <a:srgbClr val="FF0000"/>
                </a:solidFill>
              </a:rPr>
              <a:t/>
            </a:r>
            <a:br>
              <a:rPr sz="1400" dirty="0">
                <a:solidFill>
                  <a:srgbClr val="FF0000"/>
                </a:solidFill>
              </a:rPr>
            </a:br>
            <a:r>
              <a:rPr sz="2000" dirty="0">
                <a:solidFill>
                  <a:srgbClr val="FF0000"/>
                </a:solidFill>
              </a:rPr>
              <a:t>or with post DSP/Matrix signals </a:t>
            </a:r>
            <a:r>
              <a:rPr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with </a:t>
            </a:r>
            <a:r>
              <a:rPr sz="2000" dirty="0" smtClean="0">
                <a:solidFill>
                  <a:srgbClr val="FF0000"/>
                </a:solidFill>
              </a:rPr>
              <a:t>nXp).</a:t>
            </a:r>
            <a:r>
              <a:rPr lang="zh-CN" altLang="en-US" sz="1600" dirty="0" smtClean="0">
                <a:solidFill>
                  <a:srgbClr val="FF0000"/>
                </a:solidFill>
              </a:rPr>
              <a:t>或者使用</a:t>
            </a:r>
            <a:r>
              <a:rPr lang="en-US" altLang="zh-CN" sz="1600" dirty="0" smtClean="0">
                <a:solidFill>
                  <a:srgbClr val="FF0000"/>
                </a:solidFill>
              </a:rPr>
              <a:t>DSP/</a:t>
            </a:r>
            <a:r>
              <a:rPr lang="zh-CN" altLang="en-US" sz="1600" dirty="0" smtClean="0">
                <a:solidFill>
                  <a:srgbClr val="FF0000"/>
                </a:solidFill>
              </a:rPr>
              <a:t>矩阵分配信号</a:t>
            </a:r>
            <a:endParaRPr sz="1600" dirty="0">
              <a:solidFill>
                <a:srgbClr val="FF0000"/>
              </a:solidFill>
            </a:endParaRPr>
          </a:p>
        </p:txBody>
      </p:sp>
      <p:pic>
        <p:nvPicPr>
          <p:cNvPr id="125" name="nXp-3.04-Reflection-Rear-AU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01" y="2616594"/>
            <a:ext cx="9127998" cy="4432093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Shape 126"/>
          <p:cNvSpPr/>
          <p:nvPr/>
        </p:nvSpPr>
        <p:spPr>
          <a:xfrm rot="10800000" flipH="1">
            <a:off x="4341273" y="4142295"/>
            <a:ext cx="345153" cy="345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30003" tIns="30003" rIns="30003" bIns="30003" anchor="ctr"/>
          <a:lstStyle/>
          <a:p>
            <a:pPr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571516" y="2415910"/>
            <a:ext cx="8064336" cy="619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Optional Dante™ and CobraNet™ integrate media and control </a:t>
            </a:r>
            <a:r>
              <a:rPr sz="2000" dirty="0" smtClean="0"/>
              <a:t>for </a:t>
            </a:r>
            <a:r>
              <a:rPr sz="2000" dirty="0"/>
              <a:t>your entire </a:t>
            </a:r>
            <a:endParaRPr lang="en-US" sz="2000" dirty="0" smtClean="0"/>
          </a:p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 smtClean="0"/>
              <a:t>AV </a:t>
            </a:r>
            <a:r>
              <a:rPr sz="2000" dirty="0"/>
              <a:t>system over a single IP network. </a:t>
            </a:r>
          </a:p>
        </p:txBody>
      </p:sp>
      <p:sp>
        <p:nvSpPr>
          <p:cNvPr id="128" name="Shape 128"/>
          <p:cNvSpPr/>
          <p:nvPr/>
        </p:nvSpPr>
        <p:spPr>
          <a:xfrm>
            <a:off x="558568" y="2972082"/>
            <a:ext cx="8428393" cy="619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Command and control your install via computer and a standard </a:t>
            </a:r>
            <a:r>
              <a:rPr sz="2000" dirty="0" smtClean="0"/>
              <a:t>10</a:t>
            </a:r>
            <a:r>
              <a:rPr sz="2000" dirty="0"/>
              <a:t>/100 Ethernet </a:t>
            </a:r>
            <a:endParaRPr lang="en-US" sz="2000" dirty="0" smtClean="0"/>
          </a:p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 smtClean="0"/>
              <a:t>connection</a:t>
            </a:r>
            <a:r>
              <a:rPr sz="2000" dirty="0"/>
              <a:t>.</a:t>
            </a:r>
          </a:p>
        </p:txBody>
      </p:sp>
      <p:pic>
        <p:nvPicPr>
          <p:cNvPr id="8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Rectangle 9"/>
          <p:cNvSpPr/>
          <p:nvPr/>
        </p:nvSpPr>
        <p:spPr>
          <a:xfrm>
            <a:off x="-35911" y="5274342"/>
            <a:ext cx="9144000" cy="500444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/nXe/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Multimode Amplifiers:</a:t>
            </a:r>
            <a:endParaRPr 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2277700133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 advAuto="0"/>
      <p:bldP spid="126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nXp-3.04-Reflection-Rear-A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01" y="2314092"/>
            <a:ext cx="9127998" cy="4685705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/>
          <p:nvPr/>
        </p:nvSpPr>
        <p:spPr>
          <a:xfrm>
            <a:off x="561730" y="2077683"/>
            <a:ext cx="8588199" cy="619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Use the Auxiliary Outputs to drive additional amplifiers (nXe), </a:t>
            </a:r>
            <a:br>
              <a:rPr sz="2000" dirty="0"/>
            </a:br>
            <a:r>
              <a:rPr sz="2000" dirty="0"/>
              <a:t>or with post DSP/Matrix signals (nXp).</a:t>
            </a:r>
          </a:p>
        </p:txBody>
      </p:sp>
      <p:sp>
        <p:nvSpPr>
          <p:cNvPr id="132" name="Shape 132"/>
          <p:cNvSpPr/>
          <p:nvPr/>
        </p:nvSpPr>
        <p:spPr>
          <a:xfrm>
            <a:off x="473480" y="1611352"/>
            <a:ext cx="8701291" cy="614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>
                <a:solidFill>
                  <a:srgbClr val="FF0000"/>
                </a:solidFill>
              </a:rPr>
              <a:t>Optional </a:t>
            </a:r>
            <a:r>
              <a:rPr sz="2000" u="sng" dirty="0">
                <a:solidFill>
                  <a:srgbClr val="FF0000"/>
                </a:solidFill>
              </a:rPr>
              <a:t>AES Audio</a:t>
            </a:r>
            <a:r>
              <a:rPr sz="2000" dirty="0">
                <a:solidFill>
                  <a:srgbClr val="FF0000"/>
                </a:solidFill>
              </a:rPr>
              <a:t> </a:t>
            </a:r>
            <a:r>
              <a:rPr sz="2000" dirty="0" smtClean="0">
                <a:solidFill>
                  <a:srgbClr val="FF0000"/>
                </a:solidFill>
              </a:rPr>
              <a:t>with zero-latency pass-through offers even more input options.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lang="en-US" altLang="zh-CN" sz="2000" dirty="0" smtClean="0">
                <a:solidFill>
                  <a:srgbClr val="FF0000"/>
                </a:solidFill>
              </a:rPr>
              <a:t>AES</a:t>
            </a:r>
            <a:r>
              <a:rPr lang="zh-CN" altLang="en-US" sz="2000" dirty="0" smtClean="0">
                <a:solidFill>
                  <a:srgbClr val="FF0000"/>
                </a:solidFill>
              </a:rPr>
              <a:t>音频输入可以提供零延时的输入</a:t>
            </a:r>
            <a:endParaRPr sz="2000" dirty="0">
              <a:solidFill>
                <a:srgbClr val="FF0000"/>
              </a:solidFill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528223" y="2623811"/>
            <a:ext cx="8064336" cy="619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/>
              <a:t>Optional Dante™ and CobraNet™ integrate media and control </a:t>
            </a:r>
            <a:r>
              <a:rPr sz="2000" dirty="0" smtClean="0"/>
              <a:t>for </a:t>
            </a:r>
            <a:r>
              <a:rPr sz="2000" dirty="0"/>
              <a:t>your entire </a:t>
            </a:r>
            <a:endParaRPr lang="en-US" sz="2000" dirty="0" smtClean="0"/>
          </a:p>
          <a:p>
            <a:pPr>
              <a:lnSpc>
                <a:spcPct val="90000"/>
              </a:lnSpc>
              <a:defRPr sz="3600">
                <a:solidFill>
                  <a:srgbClr val="CCCCCC"/>
                </a:solidFill>
              </a:defRPr>
            </a:pPr>
            <a:r>
              <a:rPr sz="2000" dirty="0" smtClean="0"/>
              <a:t>AV </a:t>
            </a:r>
            <a:r>
              <a:rPr sz="2000" dirty="0"/>
              <a:t>system over a single IP network. </a:t>
            </a:r>
          </a:p>
        </p:txBody>
      </p:sp>
      <p:sp>
        <p:nvSpPr>
          <p:cNvPr id="137" name="Shape 137"/>
          <p:cNvSpPr/>
          <p:nvPr/>
        </p:nvSpPr>
        <p:spPr>
          <a:xfrm rot="10800000" flipH="1">
            <a:off x="5865608" y="3887896"/>
            <a:ext cx="417635" cy="380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30003" tIns="30003" rIns="30003" bIns="30003" anchor="ctr"/>
          <a:lstStyle/>
          <a:p>
            <a:pPr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9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Rectangle 10"/>
          <p:cNvSpPr/>
          <p:nvPr/>
        </p:nvSpPr>
        <p:spPr>
          <a:xfrm>
            <a:off x="-35911" y="5386886"/>
            <a:ext cx="9144000" cy="500444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/nXe/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Multimode Amplifiers:</a:t>
            </a:r>
            <a:endParaRPr 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1847052379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 advAuto="0"/>
      <p:bldP spid="137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4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5" name="Table 102"/>
          <p:cNvGraphicFramePr/>
          <p:nvPr>
            <p:extLst>
              <p:ext uri="{D42A27DB-BD31-4B8C-83A1-F6EECF244321}">
                <p14:modId xmlns="" xmlns:p14="http://schemas.microsoft.com/office/powerpoint/2010/main" val="407870348"/>
              </p:ext>
            </p:extLst>
          </p:nvPr>
        </p:nvGraphicFramePr>
        <p:xfrm>
          <a:off x="28932105" y="6223343"/>
          <a:ext cx="17139736" cy="6552216"/>
        </p:xfrm>
        <a:graphic>
          <a:graphicData uri="http://schemas.openxmlformats.org/drawingml/2006/table">
            <a:tbl>
              <a:tblPr firstRow="1" bandRow="1"/>
              <a:tblGrid>
                <a:gridCol w="3531672"/>
                <a:gridCol w="1701008"/>
                <a:gridCol w="1701008"/>
                <a:gridCol w="1701008"/>
                <a:gridCol w="1701008"/>
                <a:gridCol w="1701008"/>
                <a:gridCol w="1701008"/>
                <a:gridCol w="1701008"/>
                <a:gridCol w="1701008"/>
              </a:tblGrid>
              <a:tr h="595656">
                <a:tc gridSpan="9"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Prefix:  nX, nXe or nXp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554920"/>
                        <a:satOff val="-21482"/>
                        <a:lumOff val="-6228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MODEL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3.04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3.02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1.54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1.52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CHANNELS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 Ohm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 Ohm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 Ohm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 Ohm Bridged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6,000W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 Ohm Bridged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1,600W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16 Ohm Bridged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2,500W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2,500W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1,600W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70V Rating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2,450W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65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100V Rating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63501" marR="63501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102"/>
          <p:cNvGraphicFramePr/>
          <p:nvPr>
            <p:extLst>
              <p:ext uri="{D42A27DB-BD31-4B8C-83A1-F6EECF244321}">
                <p14:modId xmlns="" xmlns:p14="http://schemas.microsoft.com/office/powerpoint/2010/main" val="2878547580"/>
              </p:ext>
            </p:extLst>
          </p:nvPr>
        </p:nvGraphicFramePr>
        <p:xfrm>
          <a:off x="110039" y="2459927"/>
          <a:ext cx="8932944" cy="3414906"/>
        </p:xfrm>
        <a:graphic>
          <a:graphicData uri="http://schemas.openxmlformats.org/drawingml/2006/table">
            <a:tbl>
              <a:tblPr firstRow="1" bandRow="1"/>
              <a:tblGrid>
                <a:gridCol w="1840648"/>
                <a:gridCol w="886537"/>
                <a:gridCol w="886537"/>
                <a:gridCol w="886537"/>
                <a:gridCol w="886537"/>
                <a:gridCol w="886537"/>
                <a:gridCol w="886537"/>
                <a:gridCol w="886537"/>
                <a:gridCol w="886537"/>
              </a:tblGrid>
              <a:tr h="310446">
                <a:tc gridSpan="9"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Prefix:  nX, nXe or nXp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554920"/>
                        <a:satOff val="-21482"/>
                        <a:lumOff val="-6228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MODEL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3.04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3.02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1.54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1.52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CHANNELS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通道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Ohm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阻抗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Ohm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阻抗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Ohm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阻抗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 Ohm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Bridged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桥接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6,000W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 Ohm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Bridged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桥接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3,000W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1,600W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16 Ohm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Bridged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桥接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2,500W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2,500W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1,600W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70V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Rating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 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定压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2,450W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1,500W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446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100V </a:t>
                      </a:r>
                      <a:r>
                        <a:rPr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Rating</a:t>
                      </a:r>
                      <a:r>
                        <a:rPr 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              </a:t>
                      </a:r>
                      <a:r>
                        <a:rPr lang="zh-CN" altLang="en-US" sz="1200" dirty="0" smtClean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定压</a:t>
                      </a:r>
                      <a:endParaRPr sz="1200" dirty="0">
                        <a:latin typeface="+mn-lt"/>
                        <a:ea typeface="+mn-ea"/>
                        <a:cs typeface="+mn-cs"/>
                        <a:sym typeface="DIN Alternate"/>
                      </a:endParaRP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1,250W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800W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200" dirty="0">
                          <a:latin typeface="+mn-lt"/>
                          <a:ea typeface="+mn-ea"/>
                          <a:cs typeface="+mn-cs"/>
                          <a:sym typeface="DIN Alternate"/>
                        </a:rPr>
                        <a:t>400W</a:t>
                      </a:r>
                    </a:p>
                  </a:txBody>
                  <a:tcPr marL="33096" marR="33096" marT="0" marB="0" anchor="ctr" horzOverflow="overflow">
                    <a:lnL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L>
                    <a:lnR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R>
                    <a:lnT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T>
                    <a:lnB w="50800">
                      <a:solidFill>
                        <a:schemeClr val="accent1">
                          <a:hueOff val="47394"/>
                          <a:satOff val="-25753"/>
                          <a:lumOff val="-7544"/>
                        </a:schemeClr>
                      </a:solidFill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Shape 101"/>
          <p:cNvSpPr/>
          <p:nvPr/>
        </p:nvSpPr>
        <p:spPr>
          <a:xfrm>
            <a:off x="455738" y="1538568"/>
            <a:ext cx="8271797" cy="106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6" tIns="71436" rIns="71436" bIns="71436" anchor="ctr">
            <a:spAutoFit/>
          </a:bodyPr>
          <a:lstStyle>
            <a:lvl1pPr>
              <a:defRPr sz="7000" spc="-140">
                <a:solidFill>
                  <a:srgbClr val="FFFFFF"/>
                </a:solidFill>
              </a:defRPr>
            </a:lvl1pPr>
          </a:lstStyle>
          <a:p>
            <a:pPr algn="ctr"/>
            <a:r>
              <a:rPr sz="6000" dirty="0">
                <a:solidFill>
                  <a:schemeClr val="tx1"/>
                </a:solidFill>
              </a:rPr>
              <a:t>nX Power </a:t>
            </a:r>
            <a:r>
              <a:rPr sz="6000" dirty="0" smtClean="0">
                <a:solidFill>
                  <a:schemeClr val="tx1"/>
                </a:solidFill>
              </a:rPr>
              <a:t>Ratings</a:t>
            </a:r>
            <a:r>
              <a:rPr lang="en-US" sz="6000" dirty="0" smtClean="0">
                <a:solidFill>
                  <a:schemeClr val="tx1"/>
                </a:solidFill>
              </a:rPr>
              <a:t>:</a:t>
            </a:r>
            <a:r>
              <a:rPr lang="zh-CN" altLang="en-US" sz="2400" dirty="0" smtClean="0">
                <a:solidFill>
                  <a:schemeClr val="tx1"/>
                </a:solidFill>
              </a:rPr>
              <a:t>额定功率</a:t>
            </a:r>
            <a:endParaRPr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7774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smtClean="0">
                <a:solidFill>
                  <a:srgbClr val="38CD15"/>
                </a:solidFill>
              </a:rPr>
              <a:t>ne</a:t>
            </a:r>
            <a:r>
              <a:rPr lang="en-US" b="1" dirty="0" smtClean="0">
                <a:solidFill>
                  <a:srgbClr val="38CD15"/>
                </a:solidFill>
              </a:rPr>
              <a:t>… </a:t>
            </a:r>
            <a:r>
              <a:rPr lang="en-US" sz="4700" b="1" cap="none" dirty="0">
                <a:solidFill>
                  <a:srgbClr val="38CD15"/>
                </a:solidFill>
              </a:rPr>
              <a:t>n</a:t>
            </a:r>
            <a:r>
              <a:rPr lang="en-US" sz="4700" b="1" cap="none" dirty="0" smtClean="0">
                <a:solidFill>
                  <a:srgbClr val="38CD15"/>
                </a:solidFill>
              </a:rPr>
              <a:t>et-work-able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19414" y="6051248"/>
            <a:ext cx="3125788" cy="451339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5803002" y="2700387"/>
            <a:ext cx="3340999" cy="231731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10/100 Ethernet connection</a:t>
            </a:r>
            <a:r>
              <a:rPr lang="zh-CN" altLang="en-US" sz="1700" b="1" dirty="0" smtClean="0">
                <a:cs typeface="Arial" panose="020B0604020202020204" pitchFamily="34" charset="0"/>
              </a:rPr>
              <a:t>网络连接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Remote Control/Monitor</a:t>
            </a:r>
            <a:r>
              <a:rPr lang="zh-CN" altLang="en-US" sz="2000" b="1" dirty="0" smtClean="0">
                <a:cs typeface="Arial" panose="020B0604020202020204" pitchFamily="34" charset="0"/>
              </a:rPr>
              <a:t>远程控制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2 additional Aux outputs</a:t>
            </a:r>
            <a:r>
              <a:rPr lang="zh-CN" altLang="en-US" sz="2000" b="1" dirty="0" smtClean="0">
                <a:cs typeface="Arial" panose="020B0604020202020204" pitchFamily="34" charset="0"/>
              </a:rPr>
              <a:t>额外的辅助输出</a:t>
            </a:r>
            <a:endParaRPr lang="en-US" sz="20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800W to 2400W          800</a:t>
            </a:r>
            <a:r>
              <a:rPr lang="zh-CN" altLang="en-US" sz="2000" b="1" dirty="0" smtClean="0">
                <a:cs typeface="Arial" panose="020B0604020202020204" pitchFamily="34" charset="0"/>
              </a:rPr>
              <a:t>瓦到</a:t>
            </a:r>
            <a:r>
              <a:rPr lang="en-US" altLang="zh-CN" sz="2000" b="1" dirty="0" smtClean="0">
                <a:cs typeface="Arial" panose="020B0604020202020204" pitchFamily="34" charset="0"/>
              </a:rPr>
              <a:t>2400</a:t>
            </a:r>
            <a:r>
              <a:rPr lang="zh-CN" altLang="en-US" sz="2000" b="1" dirty="0" smtClean="0">
                <a:cs typeface="Arial" panose="020B0604020202020204" pitchFamily="34" charset="0"/>
              </a:rPr>
              <a:t>瓦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Low-Z</a:t>
            </a:r>
            <a:r>
              <a:rPr lang="en-US" sz="2000" b="1" dirty="0">
                <a:cs typeface="Arial" panose="020B0604020202020204" pitchFamily="34" charset="0"/>
              </a:rPr>
              <a:t>, 25V, 70V, 100V </a:t>
            </a:r>
            <a:r>
              <a:rPr lang="en-US" sz="2000" b="1" dirty="0" smtClean="0">
                <a:cs typeface="Arial" panose="020B0604020202020204" pitchFamily="34" charset="0"/>
              </a:rPr>
              <a:t>    </a:t>
            </a:r>
            <a:r>
              <a:rPr lang="zh-CN" altLang="en-US" sz="2000" b="1" dirty="0" smtClean="0">
                <a:cs typeface="Arial" panose="020B0604020202020204" pitchFamily="34" charset="0"/>
              </a:rPr>
              <a:t>低阻，</a:t>
            </a:r>
            <a:r>
              <a:rPr lang="en-US" altLang="zh-CN" sz="2000" b="1" dirty="0" smtClean="0">
                <a:cs typeface="Arial" panose="020B0604020202020204" pitchFamily="34" charset="0"/>
              </a:rPr>
              <a:t>25V</a:t>
            </a:r>
            <a:r>
              <a:rPr lang="zh-CN" altLang="en-US" sz="2000" b="1" dirty="0" smtClean="0">
                <a:cs typeface="Arial" panose="020B0604020202020204" pitchFamily="34" charset="0"/>
              </a:rPr>
              <a:t>，</a:t>
            </a:r>
            <a:r>
              <a:rPr lang="en-US" altLang="zh-CN" sz="2000" b="1" dirty="0" smtClean="0">
                <a:cs typeface="Arial" panose="020B0604020202020204" pitchFamily="34" charset="0"/>
              </a:rPr>
              <a:t>70V,100V</a:t>
            </a:r>
            <a:endParaRPr lang="en-US" sz="2000" b="1" dirty="0" smtClean="0">
              <a:cs typeface="Arial" panose="020B0604020202020204" pitchFamily="34" charset="0"/>
            </a:endParaRPr>
          </a:p>
        </p:txBody>
      </p:sp>
      <p:sp>
        <p:nvSpPr>
          <p:cNvPr id="59" name="Content Placeholder 9"/>
          <p:cNvSpPr>
            <a:spLocks noGrp="1"/>
          </p:cNvSpPr>
          <p:nvPr>
            <p:ph sz="quarter" idx="4"/>
          </p:nvPr>
        </p:nvSpPr>
        <p:spPr>
          <a:xfrm>
            <a:off x="5503322" y="5030419"/>
            <a:ext cx="3552996" cy="172457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Matrix Routing </a:t>
            </a:r>
            <a:r>
              <a:rPr lang="zh-CN" altLang="en-US" sz="1600" b="1" dirty="0" smtClean="0">
                <a:cs typeface="Arial" panose="020B0604020202020204" pitchFamily="34" charset="0"/>
              </a:rPr>
              <a:t>矩阵路由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FIR</a:t>
            </a:r>
            <a:r>
              <a:rPr lang="zh-CN" altLang="en-US" sz="1600" b="1" dirty="0" smtClean="0">
                <a:cs typeface="Arial" panose="020B0604020202020204" pitchFamily="34" charset="0"/>
              </a:rPr>
              <a:t>滤波器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EQ, Comp/limit, </a:t>
            </a:r>
            <a:r>
              <a:rPr lang="en-US" sz="2000" b="1" dirty="0" err="1" smtClean="0">
                <a:cs typeface="Arial" panose="020B0604020202020204" pitchFamily="34" charset="0"/>
              </a:rPr>
              <a:t>Autolevel</a:t>
            </a:r>
            <a:r>
              <a:rPr lang="en-US" sz="2000" b="1" dirty="0" smtClean="0">
                <a:cs typeface="Arial" panose="020B0604020202020204" pitchFamily="34" charset="0"/>
              </a:rPr>
              <a:t>,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1600" b="1" dirty="0" smtClean="0">
                <a:cs typeface="Arial" panose="020B0604020202020204" pitchFamily="34" charset="0"/>
              </a:rPr>
              <a:t>均衡，压缩</a:t>
            </a:r>
            <a:r>
              <a:rPr lang="en-US" altLang="zh-CN" sz="1600" b="1" dirty="0" smtClean="0">
                <a:cs typeface="Arial" panose="020B0604020202020204" pitchFamily="34" charset="0"/>
              </a:rPr>
              <a:t>/</a:t>
            </a:r>
            <a:r>
              <a:rPr lang="zh-CN" altLang="en-US" sz="1600" b="1" dirty="0" smtClean="0">
                <a:cs typeface="Arial" panose="020B0604020202020204" pitchFamily="34" charset="0"/>
              </a:rPr>
              <a:t>限制，自动电平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Many, many more features</a:t>
            </a:r>
            <a:endParaRPr lang="en-US" sz="20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1600" b="1" dirty="0" smtClean="0">
                <a:cs typeface="Arial" panose="020B0604020202020204" pitchFamily="34" charset="0"/>
              </a:rPr>
              <a:t>更多功能</a:t>
            </a:r>
            <a:endParaRPr lang="en-US" sz="1600" b="1" dirty="0" smtClean="0"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76" y="2271143"/>
            <a:ext cx="1050825" cy="134505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ne-AMPs</a:t>
            </a:r>
            <a:r>
              <a:rPr lang="en-US" b="1" dirty="0" smtClean="0">
                <a:solidFill>
                  <a:srgbClr val="38CD15"/>
                </a:solidFill>
              </a:rPr>
              <a:t>: </a:t>
            </a:r>
            <a:r>
              <a:rPr lang="en-US" b="1" u="sng" dirty="0" smtClean="0">
                <a:solidFill>
                  <a:srgbClr val="38CD15"/>
                </a:solidFill>
              </a:rPr>
              <a:t>N</a:t>
            </a:r>
            <a:r>
              <a:rPr lang="en-US" b="1" dirty="0" smtClean="0">
                <a:solidFill>
                  <a:srgbClr val="38CD15"/>
                </a:solidFill>
              </a:rPr>
              <a:t>etwork </a:t>
            </a:r>
            <a:r>
              <a:rPr lang="en-US" b="1" u="sng" dirty="0" smtClean="0">
                <a:solidFill>
                  <a:srgbClr val="38CD15"/>
                </a:solidFill>
              </a:rPr>
              <a:t>E</a:t>
            </a:r>
            <a:r>
              <a:rPr lang="en-US" b="1" dirty="0" smtClean="0">
                <a:solidFill>
                  <a:srgbClr val="38CD15"/>
                </a:solidFill>
              </a:rPr>
              <a:t>nabled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5" y="3668040"/>
            <a:ext cx="5435801" cy="10034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2290604"/>
            <a:ext cx="1057656" cy="13533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51" y="2271143"/>
            <a:ext cx="1034769" cy="139223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68" y="2310065"/>
            <a:ext cx="968807" cy="1258957"/>
          </a:xfrm>
          <a:prstGeom prst="rect">
            <a:avLst/>
          </a:prstGeom>
        </p:spPr>
      </p:pic>
      <p:sp>
        <p:nvSpPr>
          <p:cNvPr id="41" name="Oval 40"/>
          <p:cNvSpPr/>
          <p:nvPr/>
        </p:nvSpPr>
        <p:spPr>
          <a:xfrm>
            <a:off x="847910" y="4671499"/>
            <a:ext cx="1069117" cy="585358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800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773556" y="4671499"/>
            <a:ext cx="1069117" cy="585358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1600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732981" y="4671499"/>
            <a:ext cx="1069117" cy="585358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2400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04" y="4923029"/>
            <a:ext cx="2099115" cy="192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itle 12"/>
          <p:cNvSpPr txBox="1">
            <a:spLocks/>
          </p:cNvSpPr>
          <p:nvPr/>
        </p:nvSpPr>
        <p:spPr>
          <a:xfrm>
            <a:off x="2780139" y="6196361"/>
            <a:ext cx="2253799" cy="5188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1B00C0"/>
                </a:solidFill>
                <a:hlinkClick r:id="rId10" action="ppaction://hlinksldjump"/>
              </a:rPr>
              <a:t>See back panel</a:t>
            </a:r>
            <a:endParaRPr lang="en-US" sz="2000" b="1" cap="none" dirty="0">
              <a:solidFill>
                <a:srgbClr val="1B00C0"/>
              </a:solidFill>
            </a:endParaRPr>
          </a:p>
        </p:txBody>
      </p:sp>
      <p:sp>
        <p:nvSpPr>
          <p:cNvPr id="55" name="Title 12"/>
          <p:cNvSpPr txBox="1">
            <a:spLocks/>
          </p:cNvSpPr>
          <p:nvPr/>
        </p:nvSpPr>
        <p:spPr>
          <a:xfrm>
            <a:off x="5803003" y="2278385"/>
            <a:ext cx="2789852" cy="53454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2 Ch. AMP</a:t>
            </a:r>
            <a:r>
              <a:rPr lang="en-US" b="1" dirty="0" smtClean="0">
                <a:solidFill>
                  <a:srgbClr val="38CD15"/>
                </a:solidFill>
              </a:rPr>
              <a:t>: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57" name="Title 12"/>
          <p:cNvSpPr txBox="1">
            <a:spLocks/>
          </p:cNvSpPr>
          <p:nvPr/>
        </p:nvSpPr>
        <p:spPr>
          <a:xfrm>
            <a:off x="5720516" y="4664116"/>
            <a:ext cx="3423484" cy="4649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38CD15"/>
                </a:solidFill>
              </a:rPr>
              <a:t>Optional Protea DSP:</a:t>
            </a:r>
            <a:endParaRPr lang="en-US" sz="2000" b="1" cap="none" dirty="0">
              <a:solidFill>
                <a:srgbClr val="38CD15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04" y="2262063"/>
            <a:ext cx="11096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421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 animBg="1"/>
      <p:bldP spid="42" grpId="0" animBg="1"/>
      <p:bldP spid="43" grpId="0" animBg="1"/>
      <p:bldP spid="53" grpId="0"/>
      <p:bldP spid="55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smtClean="0">
                <a:solidFill>
                  <a:srgbClr val="38CD15"/>
                </a:solidFill>
              </a:rPr>
              <a:t>ne</a:t>
            </a:r>
            <a:r>
              <a:rPr lang="en-US" b="1" dirty="0" smtClean="0">
                <a:solidFill>
                  <a:srgbClr val="38CD15"/>
                </a:solidFill>
              </a:rPr>
              <a:t>… </a:t>
            </a:r>
            <a:r>
              <a:rPr lang="en-US" sz="4700" b="1" cap="none" dirty="0">
                <a:solidFill>
                  <a:srgbClr val="38CD15"/>
                </a:solidFill>
              </a:rPr>
              <a:t>n</a:t>
            </a:r>
            <a:r>
              <a:rPr lang="en-US" sz="4700" b="1" cap="none" dirty="0" smtClean="0">
                <a:solidFill>
                  <a:srgbClr val="38CD15"/>
                </a:solidFill>
              </a:rPr>
              <a:t>et-work-able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76" y="2271143"/>
            <a:ext cx="1050825" cy="134505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ne-AMPs</a:t>
            </a:r>
            <a:r>
              <a:rPr lang="en-US" b="1" dirty="0" smtClean="0">
                <a:solidFill>
                  <a:srgbClr val="38CD15"/>
                </a:solidFill>
              </a:rPr>
              <a:t>: Network Enabled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98" y="3678394"/>
            <a:ext cx="5415639" cy="99310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2290604"/>
            <a:ext cx="1057656" cy="13533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51" y="2271143"/>
            <a:ext cx="1034769" cy="139223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68" y="2310065"/>
            <a:ext cx="968807" cy="1258957"/>
          </a:xfrm>
          <a:prstGeom prst="rect">
            <a:avLst/>
          </a:prstGeom>
        </p:spPr>
      </p:pic>
      <p:sp>
        <p:nvSpPr>
          <p:cNvPr id="41" name="Oval 40"/>
          <p:cNvSpPr/>
          <p:nvPr/>
        </p:nvSpPr>
        <p:spPr>
          <a:xfrm>
            <a:off x="2260943" y="4673020"/>
            <a:ext cx="1523982" cy="863484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250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1" y="4987271"/>
            <a:ext cx="2043819" cy="187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itle 12"/>
          <p:cNvSpPr txBox="1">
            <a:spLocks/>
          </p:cNvSpPr>
          <p:nvPr/>
        </p:nvSpPr>
        <p:spPr>
          <a:xfrm>
            <a:off x="5803003" y="2035480"/>
            <a:ext cx="3138516" cy="9040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4 &amp; 8 CH AMP</a:t>
            </a:r>
            <a:r>
              <a:rPr lang="en-US" b="1" dirty="0" smtClean="0">
                <a:solidFill>
                  <a:srgbClr val="38CD15"/>
                </a:solidFill>
              </a:rPr>
              <a:t>: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5535723" y="2841067"/>
            <a:ext cx="3608278" cy="204772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10/100 Ethernet connection</a:t>
            </a:r>
            <a:r>
              <a:rPr lang="zh-CN" altLang="en-US" sz="1600" b="1" dirty="0" smtClean="0">
                <a:cs typeface="Arial" panose="020B0604020202020204" pitchFamily="34" charset="0"/>
              </a:rPr>
              <a:t>网络连接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Remote Control/Monitor</a:t>
            </a:r>
            <a:r>
              <a:rPr lang="zh-CN" altLang="en-US" sz="1700" b="1" dirty="0" smtClean="0">
                <a:cs typeface="Arial" panose="020B0604020202020204" pitchFamily="34" charset="0"/>
              </a:rPr>
              <a:t>远程控制</a:t>
            </a:r>
            <a:r>
              <a:rPr lang="en-US" altLang="zh-CN" sz="1700" b="1" dirty="0" smtClean="0">
                <a:cs typeface="Arial" panose="020B0604020202020204" pitchFamily="34" charset="0"/>
              </a:rPr>
              <a:t>/</a:t>
            </a:r>
            <a:r>
              <a:rPr lang="zh-CN" altLang="en-US" sz="1700" b="1" dirty="0" smtClean="0">
                <a:cs typeface="Arial" panose="020B0604020202020204" pitchFamily="34" charset="0"/>
              </a:rPr>
              <a:t>监看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250 Watts      </a:t>
            </a:r>
            <a:r>
              <a:rPr lang="en-US" sz="1700" b="1" dirty="0" smtClean="0">
                <a:cs typeface="Arial" panose="020B0604020202020204" pitchFamily="34" charset="0"/>
              </a:rPr>
              <a:t>250</a:t>
            </a:r>
            <a:r>
              <a:rPr lang="zh-CN" altLang="en-US" sz="1700" b="1" dirty="0" smtClean="0">
                <a:cs typeface="Arial" panose="020B0604020202020204" pitchFamily="34" charset="0"/>
              </a:rPr>
              <a:t>瓦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Low-Z</a:t>
            </a:r>
            <a:r>
              <a:rPr lang="en-US" sz="2000" b="1" dirty="0">
                <a:cs typeface="Arial" panose="020B0604020202020204" pitchFamily="34" charset="0"/>
              </a:rPr>
              <a:t>, 25V, 70V, </a:t>
            </a:r>
            <a:r>
              <a:rPr lang="en-US" sz="2000" b="1" dirty="0" smtClean="0">
                <a:cs typeface="Arial" panose="020B0604020202020204" pitchFamily="34" charset="0"/>
              </a:rPr>
              <a:t>100V</a:t>
            </a:r>
            <a:r>
              <a:rPr lang="zh-CN" altLang="en-US" sz="2000" b="1" dirty="0" smtClean="0">
                <a:cs typeface="Arial" panose="020B0604020202020204" pitchFamily="34" charset="0"/>
              </a:rPr>
              <a:t>低阻，</a:t>
            </a:r>
            <a:r>
              <a:rPr lang="en-US" altLang="zh-CN" sz="2000" b="1" dirty="0" smtClean="0">
                <a:cs typeface="Arial" panose="020B0604020202020204" pitchFamily="34" charset="0"/>
              </a:rPr>
              <a:t>25V</a:t>
            </a:r>
            <a:r>
              <a:rPr lang="zh-CN" altLang="en-US" sz="2000" b="1" dirty="0" smtClean="0">
                <a:cs typeface="Arial" panose="020B0604020202020204" pitchFamily="34" charset="0"/>
              </a:rPr>
              <a:t>，</a:t>
            </a:r>
            <a:r>
              <a:rPr lang="en-US" altLang="zh-CN" sz="2000" b="1" dirty="0" smtClean="0">
                <a:cs typeface="Arial" panose="020B0604020202020204" pitchFamily="34" charset="0"/>
              </a:rPr>
              <a:t>70V,100V</a:t>
            </a:r>
            <a:endParaRPr lang="en-US" sz="2000" b="1" dirty="0" smtClean="0">
              <a:cs typeface="Arial" panose="020B0604020202020204" pitchFamily="34" charset="0"/>
            </a:endParaRPr>
          </a:p>
        </p:txBody>
      </p:sp>
      <p:sp>
        <p:nvSpPr>
          <p:cNvPr id="57" name="Title 12"/>
          <p:cNvSpPr txBox="1">
            <a:spLocks/>
          </p:cNvSpPr>
          <p:nvPr/>
        </p:nvSpPr>
        <p:spPr>
          <a:xfrm>
            <a:off x="5720516" y="4664116"/>
            <a:ext cx="3423484" cy="4649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38CD15"/>
                </a:solidFill>
              </a:rPr>
              <a:t>Optional </a:t>
            </a:r>
            <a:r>
              <a:rPr lang="en-US" sz="2000" b="1" cap="none" dirty="0" err="1" smtClean="0">
                <a:solidFill>
                  <a:srgbClr val="38CD15"/>
                </a:solidFill>
              </a:rPr>
              <a:t>Protea</a:t>
            </a:r>
            <a:r>
              <a:rPr lang="en-US" sz="2000" b="1" cap="none" dirty="0" smtClean="0">
                <a:solidFill>
                  <a:srgbClr val="38CD15"/>
                </a:solidFill>
              </a:rPr>
              <a:t> DSP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设置</a:t>
            </a:r>
            <a:r>
              <a:rPr lang="en-US" altLang="zh-CN" sz="2000" b="1" cap="none" dirty="0" smtClean="0">
                <a:solidFill>
                  <a:srgbClr val="38CD15"/>
                </a:solidFill>
              </a:rPr>
              <a:t>DSP</a:t>
            </a:r>
            <a:endParaRPr lang="en-US" sz="2000" b="1" cap="none" dirty="0">
              <a:solidFill>
                <a:srgbClr val="38CD15"/>
              </a:solidFill>
            </a:endParaRPr>
          </a:p>
        </p:txBody>
      </p:sp>
      <p:sp>
        <p:nvSpPr>
          <p:cNvPr id="25" name="Title 12"/>
          <p:cNvSpPr txBox="1">
            <a:spLocks/>
          </p:cNvSpPr>
          <p:nvPr/>
        </p:nvSpPr>
        <p:spPr>
          <a:xfrm>
            <a:off x="5720517" y="5251964"/>
            <a:ext cx="3423484" cy="4649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38CD15"/>
                </a:solidFill>
              </a:rPr>
              <a:t>Optional </a:t>
            </a:r>
            <a:r>
              <a:rPr lang="en-US" sz="2000" b="1" cap="none" dirty="0" err="1" smtClean="0">
                <a:solidFill>
                  <a:srgbClr val="38CD15"/>
                </a:solidFill>
              </a:rPr>
              <a:t>Mic</a:t>
            </a:r>
            <a:r>
              <a:rPr lang="en-US" sz="2000" b="1" cap="none" dirty="0" smtClean="0">
                <a:solidFill>
                  <a:srgbClr val="38CD15"/>
                </a:solidFill>
              </a:rPr>
              <a:t>-Pre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设置话放</a:t>
            </a:r>
            <a:endParaRPr lang="en-US" sz="2000" b="1" cap="none" dirty="0">
              <a:solidFill>
                <a:srgbClr val="38CD15"/>
              </a:solidFill>
            </a:endParaRPr>
          </a:p>
        </p:txBody>
      </p:sp>
      <p:sp>
        <p:nvSpPr>
          <p:cNvPr id="26" name="Title 12"/>
          <p:cNvSpPr txBox="1">
            <a:spLocks/>
          </p:cNvSpPr>
          <p:nvPr/>
        </p:nvSpPr>
        <p:spPr>
          <a:xfrm>
            <a:off x="5803003" y="5908431"/>
            <a:ext cx="3405796" cy="70791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38CD15"/>
                </a:solidFill>
              </a:rPr>
              <a:t>Optional I/O –</a:t>
            </a:r>
            <a:r>
              <a:rPr lang="en-US" sz="2000" b="1" i="1" cap="none" dirty="0" err="1" smtClean="0"/>
              <a:t>Cobranet</a:t>
            </a:r>
            <a:r>
              <a:rPr lang="en-US" sz="2000" b="1" i="1" cap="none" dirty="0" smtClean="0"/>
              <a:t>, AES</a:t>
            </a:r>
          </a:p>
          <a:p>
            <a:pPr algn="l">
              <a:lnSpc>
                <a:spcPct val="110000"/>
              </a:lnSpc>
            </a:pPr>
            <a:r>
              <a:rPr lang="zh-CN" altLang="en-US" sz="2000" b="1" i="1" cap="none" dirty="0" smtClean="0"/>
              <a:t>设置</a:t>
            </a:r>
            <a:r>
              <a:rPr lang="en-US" altLang="zh-CN" sz="2000" b="1" i="1" cap="none" dirty="0" smtClean="0"/>
              <a:t>I/O</a:t>
            </a:r>
            <a:r>
              <a:rPr lang="en-US" sz="2000" b="1" i="1" cap="none" dirty="0" smtClean="0"/>
              <a:t> </a:t>
            </a:r>
            <a:endParaRPr lang="en-US" sz="2000" b="1" i="1" cap="none" dirty="0"/>
          </a:p>
        </p:txBody>
      </p:sp>
      <p:sp>
        <p:nvSpPr>
          <p:cNvPr id="20" name="Title 12"/>
          <p:cNvSpPr txBox="1">
            <a:spLocks/>
          </p:cNvSpPr>
          <p:nvPr/>
        </p:nvSpPr>
        <p:spPr>
          <a:xfrm>
            <a:off x="2946494" y="6097535"/>
            <a:ext cx="2253799" cy="5188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1B00C0"/>
                </a:solidFill>
                <a:hlinkClick r:id="rId10" action="ppaction://hlinksldjump"/>
              </a:rPr>
              <a:t>See back panel</a:t>
            </a:r>
            <a:endParaRPr lang="en-US" sz="2000" b="1" cap="none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80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 animBg="1"/>
      <p:bldP spid="55" grpId="0"/>
      <p:bldP spid="57" grpId="0"/>
      <p:bldP spid="25" grpId="0"/>
      <p:bldP spid="26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5960" y="1509170"/>
            <a:ext cx="8858040" cy="5337666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defTabSz="344941"/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e / </a:t>
            </a:r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/ </a:t>
            </a:r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Key 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Product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Features: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突出特点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  <a:p>
            <a:pPr indent="-144000" defTabSz="344941">
              <a:spcAft>
                <a:spcPts val="408"/>
              </a:spcAft>
              <a:buFont typeface="Arial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Very high-performance Class-D amplifier technology. No custom IC’s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req.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高效的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D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类放大技术。没有使用集成电路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Helvetica"/>
              <a:cs typeface="Helvetica"/>
            </a:endParaRPr>
          </a:p>
          <a:p>
            <a:pPr indent="-144000" defTabSz="344941">
              <a:spcAft>
                <a:spcPts val="408"/>
              </a:spcAft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Symmetrical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design layout which results in lower distortion, lower parts count, and higher reliability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.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  <a:cs typeface="Helvetica"/>
              </a:rPr>
              <a:t>对称性设计，采用较少的零件，较低的失真，可靠性更高。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Helvetica"/>
              <a:cs typeface="Helvetica"/>
            </a:endParaRPr>
          </a:p>
          <a:p>
            <a:pPr marL="216000" indent="-144000" defTabSz="344941">
              <a:spcAft>
                <a:spcPts val="200"/>
              </a:spcAft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Helvetica"/>
                <a:cs typeface="Helvetica"/>
              </a:rPr>
              <a:t>Ashly DSP Signal Processors feature the Protea™ Software Suite which includes an advanced automatic feedback suppressor, gain-sharing automatic microphone mixing, ambient noise sensing and level adjustment, auto-levelers, compressors, matrix duckers, limiters, graphic </a:t>
            </a:r>
            <a:r>
              <a:rPr lang="en-US" dirty="0" smtClean="0">
                <a:solidFill>
                  <a:prstClr val="black"/>
                </a:solidFill>
                <a:latin typeface="Helvetica"/>
                <a:cs typeface="Helvetica"/>
              </a:rPr>
              <a:t>&amp; </a:t>
            </a:r>
            <a:r>
              <a:rPr lang="en-US" dirty="0">
                <a:solidFill>
                  <a:prstClr val="black"/>
                </a:solidFill>
                <a:latin typeface="Helvetica"/>
                <a:cs typeface="Helvetica"/>
              </a:rPr>
              <a:t>parametric equalizers, plus a wide variety of crossover filters and </a:t>
            </a:r>
            <a:r>
              <a:rPr lang="en-US" b="1" u="sng" dirty="0">
                <a:solidFill>
                  <a:prstClr val="black"/>
                </a:solidFill>
                <a:latin typeface="Helvetica"/>
                <a:cs typeface="Helvetica"/>
              </a:rPr>
              <a:t>FIR filter</a:t>
            </a:r>
            <a:r>
              <a:rPr lang="en-US" b="1" dirty="0">
                <a:solidFill>
                  <a:prstClr val="black"/>
                </a:solidFill>
                <a:latin typeface="Helvetica"/>
                <a:cs typeface="Helvetica"/>
              </a:rPr>
              <a:t> </a:t>
            </a:r>
            <a:r>
              <a:rPr lang="en-US" dirty="0">
                <a:solidFill>
                  <a:prstClr val="black"/>
                </a:solidFill>
                <a:latin typeface="Helvetica"/>
                <a:cs typeface="Helvetica"/>
              </a:rPr>
              <a:t>capability, frequency-keyed noise gates, signal delays, as well as sinewave, pink or white noise </a:t>
            </a:r>
            <a:r>
              <a:rPr lang="en-US" dirty="0" smtClean="0">
                <a:solidFill>
                  <a:prstClr val="black"/>
                </a:solidFill>
                <a:latin typeface="Helvetica"/>
                <a:cs typeface="Helvetica"/>
              </a:rPr>
              <a:t>generators.  </a:t>
            </a:r>
            <a:r>
              <a:rPr lang="en-US" altLang="zh-CN" dirty="0" smtClean="0">
                <a:solidFill>
                  <a:prstClr val="black"/>
                </a:solidFill>
                <a:latin typeface="Helvetica"/>
                <a:cs typeface="Helvetica"/>
              </a:rPr>
              <a:t>ASHLY DSP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信号处理器套装软件包括自动反馈抑制器，自已共享型自动混音，自动噪声监测，自动电平，压缩器，矩阵优先，限制器，图示和参量均衡，各种滤波器和</a:t>
            </a:r>
            <a:r>
              <a:rPr lang="en-US" altLang="zh-CN" dirty="0" smtClean="0">
                <a:solidFill>
                  <a:prstClr val="black"/>
                </a:solidFill>
                <a:latin typeface="Helvetica"/>
                <a:cs typeface="Helvetica"/>
              </a:rPr>
              <a:t>FIR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滤波器，噪声门，延时器，以及正弦波、粉红和白噪声发生器</a:t>
            </a:r>
            <a:endParaRPr lang="en-US" dirty="0">
              <a:solidFill>
                <a:prstClr val="black"/>
              </a:solidFill>
              <a:latin typeface="Helvetica"/>
              <a:cs typeface="Helvetica"/>
            </a:endParaRPr>
          </a:p>
          <a:p>
            <a:pPr marL="288036" indent="-288036" defTabSz="344941">
              <a:spcAft>
                <a:spcPts val="1008"/>
              </a:spcAft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Helvetica"/>
                <a:cs typeface="Helvetica"/>
              </a:rPr>
              <a:t>Aside from Network Control and Monitoring via Ethernet, all Ashly Net-Work-Able products can accept optional AES3 I/O option cards, as well as Dante or CobraNet Network Audio option cards</a:t>
            </a:r>
            <a:r>
              <a:rPr lang="en-US" dirty="0" smtClean="0">
                <a:solidFill>
                  <a:prstClr val="black"/>
                </a:solidFill>
                <a:latin typeface="Helvetica"/>
                <a:cs typeface="Helvetica"/>
              </a:rPr>
              <a:t>. 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除了网络控制和监看，所有设备都可以添加</a:t>
            </a:r>
            <a:r>
              <a:rPr lang="en-US" altLang="zh-CN" dirty="0" smtClean="0">
                <a:solidFill>
                  <a:prstClr val="black"/>
                </a:solidFill>
                <a:latin typeface="Helvetica"/>
                <a:cs typeface="Helvetica"/>
              </a:rPr>
              <a:t>AES3 I/O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数字卡，以及</a:t>
            </a:r>
            <a:r>
              <a:rPr lang="en-US" altLang="zh-CN" dirty="0" smtClean="0">
                <a:solidFill>
                  <a:prstClr val="black"/>
                </a:solidFill>
                <a:latin typeface="Helvetica"/>
                <a:cs typeface="Helvetica"/>
              </a:rPr>
              <a:t>Dante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和</a:t>
            </a:r>
            <a:r>
              <a:rPr lang="en-US" altLang="zh-CN" dirty="0" err="1" smtClean="0">
                <a:solidFill>
                  <a:prstClr val="black"/>
                </a:solidFill>
                <a:latin typeface="Helvetica"/>
                <a:cs typeface="Helvetica"/>
              </a:rPr>
              <a:t>CobraNet</a:t>
            </a:r>
            <a:r>
              <a:rPr lang="zh-CN" altLang="en-US" dirty="0" smtClean="0">
                <a:solidFill>
                  <a:prstClr val="black"/>
                </a:solidFill>
                <a:latin typeface="Helvetica"/>
                <a:cs typeface="Helvetica"/>
              </a:rPr>
              <a:t>网络卡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96651" y="6350242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2192171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299" y="2111061"/>
            <a:ext cx="110966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942" y="2111886"/>
            <a:ext cx="1057656" cy="13533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676863" y="688932"/>
            <a:ext cx="5467137" cy="97703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b="1" cap="none" dirty="0" smtClean="0">
                <a:solidFill>
                  <a:srgbClr val="38CD15"/>
                </a:solidFill>
              </a:rPr>
              <a:t>KLR</a:t>
            </a:r>
            <a:r>
              <a:rPr lang="en-US" sz="2800" b="1" cap="none" dirty="0" smtClean="0">
                <a:solidFill>
                  <a:srgbClr val="38CD15"/>
                </a:solidFill>
              </a:rPr>
              <a:t> High Performance </a:t>
            </a:r>
          </a:p>
        </p:txBody>
      </p:sp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BIG power…LOW price</a:t>
            </a:r>
            <a:r>
              <a:rPr lang="zh-CN" altLang="en-US" sz="2800" b="1" cap="none" dirty="0" smtClean="0">
                <a:solidFill>
                  <a:srgbClr val="38CD15"/>
                </a:solidFill>
              </a:rPr>
              <a:t>大功率，低廉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5161182" y="2082518"/>
            <a:ext cx="3982818" cy="4501160"/>
          </a:xfrm>
        </p:spPr>
        <p:txBody>
          <a:bodyPr>
            <a:normAutofit fontScale="25000" lnSpcReduction="20000"/>
          </a:bodyPr>
          <a:lstStyle/>
          <a:p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7200" dirty="0" smtClean="0"/>
              <a:t>2 ohm rated</a:t>
            </a:r>
          </a:p>
          <a:p>
            <a:pPr>
              <a:lnSpc>
                <a:spcPct val="120000"/>
              </a:lnSpc>
            </a:pPr>
            <a:r>
              <a:rPr lang="en-US" sz="7200" dirty="0" smtClean="0"/>
              <a:t>2000W – 5000W </a:t>
            </a:r>
          </a:p>
          <a:p>
            <a:pPr>
              <a:lnSpc>
                <a:spcPct val="120000"/>
              </a:lnSpc>
            </a:pPr>
            <a:r>
              <a:rPr lang="en-US" sz="7200" dirty="0" smtClean="0"/>
              <a:t>800W @ 70V(KLR-3200)</a:t>
            </a:r>
          </a:p>
          <a:p>
            <a:pPr>
              <a:lnSpc>
                <a:spcPct val="120000"/>
              </a:lnSpc>
            </a:pPr>
            <a:r>
              <a:rPr lang="en-US" sz="7200" dirty="0" smtClean="0"/>
              <a:t>Switched mode power supply  </a:t>
            </a:r>
            <a:r>
              <a:rPr lang="zh-CN" altLang="en-US" sz="7200" dirty="0" smtClean="0"/>
              <a:t>开关电源</a:t>
            </a:r>
            <a:endParaRPr lang="en-US" sz="7200" dirty="0" smtClean="0"/>
          </a:p>
          <a:p>
            <a:pPr>
              <a:lnSpc>
                <a:spcPct val="120000"/>
              </a:lnSpc>
            </a:pPr>
            <a:r>
              <a:rPr lang="en-US" sz="7200" dirty="0" smtClean="0"/>
              <a:t>Balanced combo inputs              </a:t>
            </a:r>
            <a:r>
              <a:rPr lang="zh-CN" altLang="en-US" sz="7200" dirty="0" smtClean="0"/>
              <a:t>平衡输入</a:t>
            </a:r>
            <a:endParaRPr lang="en-US" sz="7200" dirty="0"/>
          </a:p>
          <a:p>
            <a:pPr>
              <a:lnSpc>
                <a:spcPct val="120000"/>
              </a:lnSpc>
            </a:pPr>
            <a:r>
              <a:rPr lang="en-US" sz="7200" dirty="0" err="1" smtClean="0"/>
              <a:t>Speakon</a:t>
            </a:r>
            <a:r>
              <a:rPr lang="en-US" sz="7200" dirty="0" smtClean="0"/>
              <a:t> </a:t>
            </a:r>
            <a:r>
              <a:rPr lang="en-US" sz="7200" dirty="0" smtClean="0"/>
              <a:t>Outputs   </a:t>
            </a:r>
            <a:r>
              <a:rPr lang="en-US" altLang="zh-CN" sz="7200" dirty="0" err="1" smtClean="0"/>
              <a:t>S</a:t>
            </a:r>
            <a:r>
              <a:rPr lang="en-US" altLang="zh-CN" sz="7200" dirty="0" err="1" smtClean="0"/>
              <a:t>peakon</a:t>
            </a:r>
            <a:r>
              <a:rPr lang="zh-CN" altLang="en-US" sz="7200" dirty="0" smtClean="0"/>
              <a:t>输出接口</a:t>
            </a:r>
            <a:endParaRPr lang="en-US" sz="7200" dirty="0"/>
          </a:p>
          <a:p>
            <a:pPr>
              <a:lnSpc>
                <a:spcPct val="120000"/>
              </a:lnSpc>
            </a:pPr>
            <a:r>
              <a:rPr lang="en-US" sz="7200" dirty="0" smtClean="0"/>
              <a:t>Extensive circuit protection       </a:t>
            </a:r>
            <a:r>
              <a:rPr lang="zh-CN" altLang="en-US" sz="7200" dirty="0" smtClean="0"/>
              <a:t>电路保护</a:t>
            </a:r>
            <a:endParaRPr lang="en-US" sz="7200" dirty="0" smtClean="0"/>
          </a:p>
          <a:p>
            <a:pPr>
              <a:lnSpc>
                <a:spcPct val="120000"/>
              </a:lnSpc>
            </a:pPr>
            <a:r>
              <a:rPr lang="en-US" sz="7200" dirty="0" smtClean="0"/>
              <a:t>Removable handles &amp; dust filters</a:t>
            </a:r>
            <a:r>
              <a:rPr lang="zh-CN" altLang="en-US" sz="7200" dirty="0" smtClean="0"/>
              <a:t>可拆卸手柄和过滤网</a:t>
            </a:r>
            <a:endParaRPr lang="en-US" sz="7200" dirty="0" smtClean="0"/>
          </a:p>
          <a:p>
            <a:pPr>
              <a:lnSpc>
                <a:spcPct val="120000"/>
              </a:lnSpc>
            </a:pPr>
            <a:r>
              <a:rPr lang="en-US" sz="7200" dirty="0" smtClean="0"/>
              <a:t>Power </a:t>
            </a:r>
            <a:r>
              <a:rPr lang="en-US" sz="7200" dirty="0"/>
              <a:t>saving standby mode: </a:t>
            </a:r>
            <a:r>
              <a:rPr lang="zh-CN" altLang="en-US" sz="7200" dirty="0" smtClean="0"/>
              <a:t>待机省电模式</a:t>
            </a:r>
            <a:endParaRPr lang="en-US" sz="7200" dirty="0" smtClean="0"/>
          </a:p>
          <a:p>
            <a:pPr>
              <a:lnSpc>
                <a:spcPct val="120000"/>
              </a:lnSpc>
            </a:pPr>
            <a:r>
              <a:rPr lang="en-US" sz="7200" dirty="0" smtClean="0"/>
              <a:t>Optional locking knobs</a:t>
            </a:r>
            <a:r>
              <a:rPr lang="zh-CN" altLang="en-US" sz="7200" dirty="0" smtClean="0"/>
              <a:t>可锁定旋钮</a:t>
            </a:r>
            <a:endParaRPr lang="en-US" sz="7200" b="1" dirty="0" smtClean="0"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39113"/>
            <a:ext cx="5224057" cy="1207835"/>
          </a:xfrm>
          <a:prstGeom prst="rect">
            <a:avLst/>
          </a:prstGeom>
        </p:spPr>
      </p:pic>
      <p:sp>
        <p:nvSpPr>
          <p:cNvPr id="41" name="Oval 40"/>
          <p:cNvSpPr/>
          <p:nvPr/>
        </p:nvSpPr>
        <p:spPr>
          <a:xfrm>
            <a:off x="193684" y="4546948"/>
            <a:ext cx="1064712" cy="648630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2000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259231" y="4546948"/>
            <a:ext cx="1064712" cy="648630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3200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323943" y="4545865"/>
            <a:ext cx="1064712" cy="648630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38CD15"/>
                </a:solidFill>
                <a:latin typeface="Arial Black" panose="020B0A04020102020204" pitchFamily="34" charset="0"/>
              </a:rPr>
              <a:t>4</a:t>
            </a:r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000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313530" y="4530168"/>
            <a:ext cx="1064712" cy="648630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38CD15"/>
                </a:solidFill>
                <a:latin typeface="Arial Black" panose="020B0A04020102020204" pitchFamily="34" charset="0"/>
              </a:rPr>
              <a:t>5</a:t>
            </a:r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000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934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smtClean="0">
                <a:solidFill>
                  <a:srgbClr val="38CD15"/>
                </a:solidFill>
              </a:rPr>
              <a:t>TRA &amp; SRA amps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176" y="2271143"/>
            <a:ext cx="1050825" cy="134505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LOW-wattage…QUIET performance</a:t>
            </a:r>
            <a:r>
              <a:rPr lang="zh-CN" altLang="en-US" sz="5100" b="1" cap="none" dirty="0" smtClean="0">
                <a:solidFill>
                  <a:srgbClr val="38CD15"/>
                </a:solidFill>
              </a:rPr>
              <a:t>低阻静音型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" y="4664116"/>
            <a:ext cx="5415639" cy="5260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2290604"/>
            <a:ext cx="1057656" cy="13533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51" y="2271143"/>
            <a:ext cx="1034769" cy="139223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68" y="2310065"/>
            <a:ext cx="968807" cy="1258957"/>
          </a:xfrm>
          <a:prstGeom prst="rect">
            <a:avLst/>
          </a:prstGeom>
        </p:spPr>
      </p:pic>
      <p:sp>
        <p:nvSpPr>
          <p:cNvPr id="41" name="Oval 40"/>
          <p:cNvSpPr/>
          <p:nvPr/>
        </p:nvSpPr>
        <p:spPr>
          <a:xfrm>
            <a:off x="620477" y="5190206"/>
            <a:ext cx="1523982" cy="863484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75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Title 12"/>
          <p:cNvSpPr txBox="1">
            <a:spLocks/>
          </p:cNvSpPr>
          <p:nvPr/>
        </p:nvSpPr>
        <p:spPr>
          <a:xfrm>
            <a:off x="5803003" y="2035480"/>
            <a:ext cx="3138516" cy="9040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2&amp;4 Ch. AMP</a:t>
            </a:r>
            <a:r>
              <a:rPr lang="en-US" b="1" dirty="0" smtClean="0">
                <a:solidFill>
                  <a:srgbClr val="38CD15"/>
                </a:solidFill>
              </a:rPr>
              <a:t>: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5574082" y="2939542"/>
            <a:ext cx="3147887" cy="357379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Convection cooled (no fan)</a:t>
            </a:r>
            <a:r>
              <a:rPr lang="zh-CN" altLang="en-US" sz="2000" b="1" dirty="0" smtClean="0">
                <a:cs typeface="Arial" panose="020B0604020202020204" pitchFamily="34" charset="0"/>
              </a:rPr>
              <a:t>对流冷却没有风扇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Extensive Circuit Protection</a:t>
            </a:r>
            <a:r>
              <a:rPr lang="zh-CN" altLang="en-US" sz="2000" b="1" dirty="0" smtClean="0">
                <a:cs typeface="Arial" panose="020B0604020202020204" pitchFamily="34" charset="0"/>
              </a:rPr>
              <a:t>电路保护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75W or 150W per channel</a:t>
            </a:r>
            <a:r>
              <a:rPr lang="zh-CN" altLang="en-US" sz="2000" b="1" dirty="0" smtClean="0">
                <a:cs typeface="Arial" panose="020B0604020202020204" pitchFamily="34" charset="0"/>
              </a:rPr>
              <a:t>每通道功率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>
                <a:cs typeface="Arial" panose="020B0604020202020204" pitchFamily="34" charset="0"/>
              </a:rPr>
              <a:t>Stereo or </a:t>
            </a:r>
            <a:r>
              <a:rPr lang="en-US" sz="2000" b="1" dirty="0" smtClean="0">
                <a:cs typeface="Arial" panose="020B0604020202020204" pitchFamily="34" charset="0"/>
              </a:rPr>
              <a:t>bridge-mode</a:t>
            </a:r>
            <a:r>
              <a:rPr lang="zh-CN" altLang="en-US" sz="2000" b="1" dirty="0" smtClean="0">
                <a:cs typeface="Arial" panose="020B0604020202020204" pitchFamily="34" charset="0"/>
              </a:rPr>
              <a:t>立体声或桥接模式</a:t>
            </a:r>
            <a:endParaRPr lang="en-US" sz="20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Selectable turn-on delay</a:t>
            </a:r>
            <a:r>
              <a:rPr lang="zh-CN" altLang="en-US" sz="2000" b="1" dirty="0" smtClean="0">
                <a:cs typeface="Arial" panose="020B0604020202020204" pitchFamily="34" charset="0"/>
              </a:rPr>
              <a:t>可选择开关延时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Remote stand-by</a:t>
            </a:r>
            <a:r>
              <a:rPr lang="zh-CN" altLang="en-US" sz="2000" b="1" dirty="0" smtClean="0">
                <a:cs typeface="Arial" panose="020B0604020202020204" pitchFamily="34" charset="0"/>
              </a:rPr>
              <a:t>远程待机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2000" b="1" dirty="0" smtClean="0"/>
              <a:t>Safety/Compliance</a:t>
            </a:r>
            <a:r>
              <a:rPr lang="en-US" sz="2000" b="1" dirty="0"/>
              <a:t>: </a:t>
            </a:r>
            <a:r>
              <a:rPr lang="en-US" sz="2000" b="1" dirty="0" err="1" smtClean="0"/>
              <a:t>TUVus</a:t>
            </a:r>
            <a:r>
              <a:rPr lang="en-US" sz="2000" b="1" dirty="0"/>
              <a:t>, CE, FCC, </a:t>
            </a:r>
            <a:r>
              <a:rPr lang="en-US" sz="2000" b="1" dirty="0" err="1"/>
              <a:t>RoHS</a:t>
            </a:r>
            <a:r>
              <a:rPr lang="en-US" sz="2000" b="1" dirty="0"/>
              <a:t> </a:t>
            </a:r>
            <a:r>
              <a:rPr lang="zh-CN" altLang="en-US" sz="2000" b="1" dirty="0" smtClean="0"/>
              <a:t>符合认证规定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2000" b="1" dirty="0" smtClean="0"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84597" y="5190206"/>
            <a:ext cx="1523982" cy="863484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150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" y="3559341"/>
            <a:ext cx="5404235" cy="9907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1763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500"/>
                            </p:stCondLst>
                            <p:childTnLst>
                              <p:par>
                                <p:cTn id="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 animBg="1"/>
      <p:bldP spid="55" grpId="0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87" y="-663911"/>
            <a:ext cx="10033254" cy="75438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2" name="Picture 1" descr="Ashly-Wordpress-Slider7-1960x66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246"/>
            <a:ext cx="9144000" cy="4191000"/>
          </a:xfrm>
          <a:prstGeom prst="rect">
            <a:avLst/>
          </a:prstGeom>
        </p:spPr>
      </p:pic>
      <p:pic>
        <p:nvPicPr>
          <p:cNvPr id="3" name="Picture 2" descr="banner-abou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25857"/>
            <a:ext cx="7083166" cy="2361055"/>
          </a:xfrm>
          <a:prstGeom prst="rect">
            <a:avLst/>
          </a:prstGeom>
        </p:spPr>
      </p:pic>
      <p:pic>
        <p:nvPicPr>
          <p:cNvPr id="4" name="ashly-logo-blkred-ico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290781" y="5343425"/>
            <a:ext cx="1589913" cy="12679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="" xmlns:p14="http://schemas.microsoft.com/office/powerpoint/2010/main" val="3722672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smtClean="0">
                <a:solidFill>
                  <a:srgbClr val="38CD15"/>
                </a:solidFill>
              </a:rPr>
              <a:t>TM Mixer amps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100" y="2223966"/>
            <a:ext cx="1050825" cy="134505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SMALL size…BIG features</a:t>
            </a:r>
            <a:r>
              <a:rPr lang="zh-CN" altLang="en-US" sz="3200" b="1" cap="none" dirty="0" smtClean="0">
                <a:solidFill>
                  <a:srgbClr val="38CD15"/>
                </a:solidFill>
              </a:rPr>
              <a:t>小型 大</a:t>
            </a:r>
            <a:r>
              <a:rPr lang="zh-CN" altLang="en-US" sz="3200" b="1" cap="none" dirty="0" smtClean="0">
                <a:solidFill>
                  <a:srgbClr val="38CD15"/>
                </a:solidFill>
              </a:rPr>
              <a:t>特点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2" y="2290604"/>
            <a:ext cx="1057656" cy="13533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904" y="2223966"/>
            <a:ext cx="1034769" cy="1392234"/>
          </a:xfrm>
          <a:prstGeom prst="rect">
            <a:avLst/>
          </a:prstGeom>
        </p:spPr>
      </p:pic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4409653" y="2234440"/>
            <a:ext cx="4678076" cy="4570628"/>
          </a:xfrm>
        </p:spPr>
        <p:txBody>
          <a:bodyPr>
            <a:normAutofit fontScale="25000" lnSpcReduction="20000"/>
          </a:bodyPr>
          <a:lstStyle/>
          <a:p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8000" dirty="0" smtClean="0"/>
              <a:t>1 balanced </a:t>
            </a:r>
            <a:r>
              <a:rPr lang="en-US" sz="8000" dirty="0"/>
              <a:t>mic/line </a:t>
            </a:r>
            <a:r>
              <a:rPr lang="en-US" sz="8000" dirty="0" smtClean="0"/>
              <a:t>input, 2 </a:t>
            </a:r>
            <a:r>
              <a:rPr lang="en-US" sz="8000" dirty="0"/>
              <a:t>line level </a:t>
            </a:r>
            <a:r>
              <a:rPr lang="en-US" sz="8000" dirty="0" smtClean="0"/>
              <a:t>inputs, RCA     1</a:t>
            </a:r>
            <a:r>
              <a:rPr lang="zh-CN" altLang="en-US" sz="8000" dirty="0" smtClean="0"/>
              <a:t>平衡</a:t>
            </a:r>
            <a:r>
              <a:rPr lang="en-US" altLang="zh-CN" sz="8000" dirty="0" err="1" smtClean="0"/>
              <a:t>mic</a:t>
            </a:r>
            <a:r>
              <a:rPr lang="en-US" altLang="zh-CN" sz="8000" dirty="0" smtClean="0"/>
              <a:t>/</a:t>
            </a:r>
            <a:r>
              <a:rPr lang="zh-CN" altLang="en-US" sz="8000" dirty="0" smtClean="0"/>
              <a:t>线路输入</a:t>
            </a:r>
            <a:r>
              <a:rPr lang="en-US" altLang="zh-CN" sz="8000" dirty="0" smtClean="0"/>
              <a:t>2</a:t>
            </a:r>
            <a:r>
              <a:rPr lang="zh-CN" altLang="en-US" sz="8000" dirty="0" smtClean="0"/>
              <a:t>莲花线路输入</a:t>
            </a:r>
            <a:endParaRPr lang="en-US" sz="8000" dirty="0" smtClean="0"/>
          </a:p>
          <a:p>
            <a:pPr>
              <a:lnSpc>
                <a:spcPct val="120000"/>
              </a:lnSpc>
            </a:pPr>
            <a:r>
              <a:rPr lang="en-US" sz="8000" dirty="0" smtClean="0"/>
              <a:t>Mute </a:t>
            </a:r>
            <a:r>
              <a:rPr lang="en-US" sz="8000" dirty="0"/>
              <a:t>priority of inputs </a:t>
            </a:r>
            <a:r>
              <a:rPr lang="zh-CN" altLang="en-US" sz="8000" dirty="0" smtClean="0"/>
              <a:t>输入静音优先</a:t>
            </a:r>
            <a:endParaRPr lang="en-US" sz="8000" dirty="0"/>
          </a:p>
          <a:p>
            <a:pPr>
              <a:lnSpc>
                <a:spcPct val="120000"/>
              </a:lnSpc>
            </a:pPr>
            <a:r>
              <a:rPr lang="en-US" sz="8000" dirty="0" smtClean="0"/>
              <a:t>Manual </a:t>
            </a:r>
            <a:r>
              <a:rPr lang="en-US" sz="8000" dirty="0"/>
              <a:t>mute contact </a:t>
            </a:r>
            <a:r>
              <a:rPr lang="en-US" sz="8000" dirty="0" smtClean="0"/>
              <a:t>closure </a:t>
            </a:r>
            <a:r>
              <a:rPr lang="zh-CN" altLang="en-US" sz="8000" dirty="0" smtClean="0"/>
              <a:t>手动静音</a:t>
            </a:r>
            <a:r>
              <a:rPr lang="en-US" sz="8000" dirty="0" smtClean="0"/>
              <a:t> </a:t>
            </a:r>
            <a:endParaRPr lang="en-US" sz="8000" dirty="0"/>
          </a:p>
          <a:p>
            <a:pPr>
              <a:lnSpc>
                <a:spcPct val="120000"/>
              </a:lnSpc>
            </a:pPr>
            <a:r>
              <a:rPr lang="en-US" sz="8000" dirty="0" smtClean="0"/>
              <a:t>Mini-jack </a:t>
            </a:r>
            <a:r>
              <a:rPr lang="en-US" sz="8000" dirty="0"/>
              <a:t>input </a:t>
            </a:r>
            <a:r>
              <a:rPr lang="en-US" sz="8000" dirty="0" smtClean="0"/>
              <a:t> </a:t>
            </a:r>
            <a:r>
              <a:rPr lang="zh-CN" altLang="en-US" sz="8000" dirty="0" smtClean="0"/>
              <a:t>迷你插孔输入</a:t>
            </a:r>
            <a:endParaRPr lang="en-US" sz="8000" dirty="0" smtClean="0"/>
          </a:p>
          <a:p>
            <a:pPr>
              <a:lnSpc>
                <a:spcPct val="120000"/>
              </a:lnSpc>
            </a:pPr>
            <a:r>
              <a:rPr lang="en-US" sz="8000" dirty="0" smtClean="0"/>
              <a:t>DIP switch assignments </a:t>
            </a:r>
            <a:r>
              <a:rPr lang="en-US" altLang="zh-CN" sz="8000" dirty="0" smtClean="0"/>
              <a:t>DIP</a:t>
            </a:r>
            <a:r>
              <a:rPr lang="zh-CN" altLang="en-US" sz="8000" dirty="0" smtClean="0"/>
              <a:t>开关分配</a:t>
            </a:r>
            <a:endParaRPr lang="en-US" sz="8000" dirty="0" smtClean="0"/>
          </a:p>
          <a:p>
            <a:pPr>
              <a:lnSpc>
                <a:spcPct val="120000"/>
              </a:lnSpc>
            </a:pPr>
            <a:r>
              <a:rPr lang="en-US" sz="8000" dirty="0" smtClean="0"/>
              <a:t>600 </a:t>
            </a:r>
            <a:r>
              <a:rPr lang="en-US" sz="8000" dirty="0"/>
              <a:t>Ohm pre-out for external </a:t>
            </a:r>
            <a:r>
              <a:rPr lang="en-US" sz="8000" dirty="0" smtClean="0"/>
              <a:t>amplifier  600</a:t>
            </a:r>
            <a:r>
              <a:rPr lang="zh-CN" altLang="en-US" sz="8000" dirty="0" smtClean="0"/>
              <a:t>欧输出放大器</a:t>
            </a:r>
            <a:endParaRPr lang="en-US" sz="8000" dirty="0" smtClean="0"/>
          </a:p>
          <a:p>
            <a:pPr>
              <a:lnSpc>
                <a:spcPct val="120000"/>
              </a:lnSpc>
            </a:pPr>
            <a:r>
              <a:rPr lang="en-US" sz="8000" dirty="0"/>
              <a:t>Power saving standby mode: </a:t>
            </a:r>
            <a:r>
              <a:rPr lang="zh-CN" altLang="en-US" sz="8000" dirty="0" smtClean="0"/>
              <a:t>省电待机</a:t>
            </a:r>
            <a:endParaRPr lang="en-US" sz="8000" dirty="0" smtClean="0"/>
          </a:p>
          <a:p>
            <a:pPr>
              <a:lnSpc>
                <a:spcPct val="120000"/>
              </a:lnSpc>
            </a:pPr>
            <a:r>
              <a:rPr lang="en-US" sz="8000" dirty="0" smtClean="0"/>
              <a:t>Optional </a:t>
            </a:r>
            <a:r>
              <a:rPr lang="en-US" sz="8000" dirty="0"/>
              <a:t>rack mount kit </a:t>
            </a:r>
            <a:r>
              <a:rPr lang="zh-CN" altLang="en-US" sz="8000" dirty="0" smtClean="0"/>
              <a:t>可机架安装</a:t>
            </a:r>
            <a:endParaRPr lang="en-US" sz="8000" dirty="0"/>
          </a:p>
          <a:p>
            <a:pPr>
              <a:lnSpc>
                <a:spcPct val="120000"/>
              </a:lnSpc>
            </a:pPr>
            <a:r>
              <a:rPr lang="en-US" sz="8000" dirty="0" smtClean="0"/>
              <a:t>Safety/Compliance</a:t>
            </a:r>
            <a:r>
              <a:rPr lang="en-US" sz="8000" dirty="0"/>
              <a:t>: </a:t>
            </a:r>
            <a:r>
              <a:rPr lang="en-US" sz="8000" b="1" dirty="0" err="1"/>
              <a:t>c</a:t>
            </a:r>
            <a:r>
              <a:rPr lang="en-US" sz="8000" dirty="0" err="1"/>
              <a:t>CSA</a:t>
            </a:r>
            <a:r>
              <a:rPr lang="en-US" sz="8000" b="1" dirty="0" err="1"/>
              <a:t>us</a:t>
            </a:r>
            <a:r>
              <a:rPr lang="en-US" sz="8000" dirty="0"/>
              <a:t>, CE FCC, </a:t>
            </a:r>
            <a:r>
              <a:rPr lang="en-US" sz="8000" dirty="0" err="1"/>
              <a:t>RoHS</a:t>
            </a:r>
            <a:r>
              <a:rPr lang="en-US" sz="8000" dirty="0"/>
              <a:t> </a:t>
            </a:r>
            <a:r>
              <a:rPr lang="zh-CN" altLang="en-US" sz="8000" dirty="0" smtClean="0"/>
              <a:t>符合相关认证</a:t>
            </a:r>
            <a:endParaRPr lang="en-US" sz="8000" b="1" dirty="0" smtClean="0"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74" t="13434" r="2964" b="8254"/>
          <a:stretch/>
        </p:blipFill>
        <p:spPr>
          <a:xfrm>
            <a:off x="324811" y="3569023"/>
            <a:ext cx="3920279" cy="1904851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2969499" y="5285984"/>
            <a:ext cx="1287404" cy="767706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60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489314" y="5277710"/>
            <a:ext cx="1400808" cy="767706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35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10042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5" y="2130178"/>
            <a:ext cx="1237789" cy="13533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58" y="2092098"/>
            <a:ext cx="1036320" cy="13533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1474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PROTEA matrix processors</a:t>
            </a:r>
            <a:r>
              <a:rPr lang="zh-CN" altLang="en-US" sz="3200" b="1" cap="none" dirty="0" smtClean="0">
                <a:solidFill>
                  <a:srgbClr val="38CD15"/>
                </a:solidFill>
              </a:rPr>
              <a:t>矩阵处理器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4779075" y="2404996"/>
            <a:ext cx="4352399" cy="445300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dirty="0" smtClean="0"/>
              <a:t>10/100 </a:t>
            </a:r>
            <a:r>
              <a:rPr lang="en-US" sz="2000" dirty="0"/>
              <a:t>Ethernet and RS-232 </a:t>
            </a:r>
            <a:r>
              <a:rPr lang="en-US" sz="2000" dirty="0" smtClean="0"/>
              <a:t>interface</a:t>
            </a:r>
            <a:r>
              <a:rPr lang="zh-CN" altLang="en-US" sz="2000" dirty="0" smtClean="0"/>
              <a:t>网络和</a:t>
            </a:r>
            <a:r>
              <a:rPr lang="en-US" altLang="zh-CN" sz="2000" dirty="0" smtClean="0"/>
              <a:t>232</a:t>
            </a:r>
            <a:r>
              <a:rPr lang="zh-CN" altLang="en-US" sz="2000" dirty="0" smtClean="0"/>
              <a:t>控制</a:t>
            </a:r>
            <a:endParaRPr lang="en-US" sz="2000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32-Bit </a:t>
            </a:r>
            <a:r>
              <a:rPr lang="en-US" sz="2000" dirty="0"/>
              <a:t>SHARC DSPs </a:t>
            </a:r>
            <a:r>
              <a:rPr lang="en-US" sz="2000" dirty="0" smtClean="0"/>
              <a:t>  32</a:t>
            </a:r>
            <a:r>
              <a:rPr lang="zh-CN" altLang="en-US" sz="2000" dirty="0" smtClean="0"/>
              <a:t>位处理器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Extensive DSP available </a:t>
            </a:r>
            <a:r>
              <a:rPr lang="zh-CN" altLang="en-US" sz="2000" dirty="0" smtClean="0"/>
              <a:t>强大的</a:t>
            </a:r>
            <a:r>
              <a:rPr lang="en-US" altLang="zh-CN" sz="2000" dirty="0" smtClean="0"/>
              <a:t>DSP</a:t>
            </a:r>
            <a:r>
              <a:rPr lang="zh-CN" altLang="en-US" sz="2000" dirty="0" smtClean="0"/>
              <a:t>处理器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Sample </a:t>
            </a:r>
            <a:r>
              <a:rPr lang="en-US" sz="2000" dirty="0"/>
              <a:t>rates of 48kHz and 96KHz </a:t>
            </a:r>
            <a:r>
              <a:rPr lang="zh-CN" altLang="en-US" sz="2000" dirty="0" smtClean="0"/>
              <a:t>采样频率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Automatic </a:t>
            </a:r>
            <a:r>
              <a:rPr lang="en-US" sz="2000" dirty="0" smtClean="0"/>
              <a:t>DHCP, IP </a:t>
            </a:r>
            <a:r>
              <a:rPr lang="en-US" sz="2000" dirty="0"/>
              <a:t>configuration </a:t>
            </a:r>
            <a:r>
              <a:rPr lang="zh-CN" altLang="en-US" sz="2000" dirty="0" smtClean="0"/>
              <a:t>自动获取</a:t>
            </a:r>
            <a:r>
              <a:rPr lang="en-US" altLang="zh-CN" sz="2000" dirty="0" smtClean="0"/>
              <a:t>IP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Preset Recall and DC </a:t>
            </a:r>
            <a:r>
              <a:rPr lang="en-US" sz="2000" dirty="0"/>
              <a:t>remote level </a:t>
            </a:r>
            <a:r>
              <a:rPr lang="en-US" sz="2000" dirty="0" smtClean="0"/>
              <a:t>control </a:t>
            </a:r>
            <a:r>
              <a:rPr lang="zh-CN" altLang="en-US" sz="2000" dirty="0" smtClean="0"/>
              <a:t>预制调用和直流远程控制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logic </a:t>
            </a:r>
            <a:r>
              <a:rPr lang="en-US" sz="2000" dirty="0"/>
              <a:t>I/O </a:t>
            </a:r>
            <a:r>
              <a:rPr lang="en-US" sz="2000" dirty="0" smtClean="0"/>
              <a:t>and programmable presets </a:t>
            </a:r>
            <a:r>
              <a:rPr lang="zh-CN" altLang="en-US" sz="2000" dirty="0" smtClean="0"/>
              <a:t>逻辑</a:t>
            </a:r>
            <a:r>
              <a:rPr lang="en-US" altLang="zh-CN" sz="2000" dirty="0" smtClean="0"/>
              <a:t>I/O</a:t>
            </a:r>
            <a:r>
              <a:rPr lang="zh-CN" altLang="en-US" sz="2000" dirty="0" smtClean="0"/>
              <a:t>和可编程预制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Word Clock input and output 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Easy and intuitive user interface </a:t>
            </a:r>
            <a:r>
              <a:rPr lang="zh-CN" altLang="en-US" sz="2000" dirty="0" smtClean="0"/>
              <a:t>简单直观的用户界面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Third-party control friendly, input and output metering, multi-level security </a:t>
            </a:r>
            <a:r>
              <a:rPr lang="zh-CN" altLang="en-US" sz="2000" dirty="0" smtClean="0"/>
              <a:t>第三方控制，输入输出电平表，多级安全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CobraNet</a:t>
            </a:r>
            <a:r>
              <a:rPr lang="en-US" sz="2000" dirty="0" smtClean="0"/>
              <a:t>®, Dante®, AES3, Mic Input options </a:t>
            </a:r>
            <a:r>
              <a:rPr lang="zh-CN" altLang="en-US" sz="2000" dirty="0" smtClean="0"/>
              <a:t>输入选项</a:t>
            </a:r>
            <a:endParaRPr lang="en-US" sz="2000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FIR filter capability  </a:t>
            </a:r>
            <a:r>
              <a:rPr lang="en-US" altLang="zh-CN" sz="2000" dirty="0" smtClean="0"/>
              <a:t>FIR</a:t>
            </a:r>
            <a:r>
              <a:rPr lang="zh-CN" altLang="en-US" sz="2000" dirty="0" smtClean="0"/>
              <a:t>滤波器</a:t>
            </a:r>
            <a:endParaRPr lang="en-US" sz="2000" dirty="0" smtClean="0"/>
          </a:p>
          <a:p>
            <a:pPr>
              <a:lnSpc>
                <a:spcPct val="100000"/>
              </a:lnSpc>
            </a:pPr>
            <a:endParaRPr lang="en-US" sz="2000" dirty="0" smtClean="0"/>
          </a:p>
        </p:txBody>
      </p:sp>
      <p:sp>
        <p:nvSpPr>
          <p:cNvPr id="20" name="Oval 19"/>
          <p:cNvSpPr/>
          <p:nvPr/>
        </p:nvSpPr>
        <p:spPr>
          <a:xfrm>
            <a:off x="1784214" y="4338707"/>
            <a:ext cx="1287404" cy="767706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4 x 8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251525" y="4301128"/>
            <a:ext cx="1400808" cy="767706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4 x 4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23" y="3445410"/>
            <a:ext cx="4802671" cy="893297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3159300" y="4338707"/>
            <a:ext cx="1287404" cy="767706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8 x 8</a:t>
            </a:r>
            <a:endParaRPr lang="en-US" sz="16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itle 12"/>
          <p:cNvSpPr txBox="1">
            <a:spLocks/>
          </p:cNvSpPr>
          <p:nvPr/>
        </p:nvSpPr>
        <p:spPr>
          <a:xfrm>
            <a:off x="1013397" y="6039923"/>
            <a:ext cx="2253799" cy="5188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1B00C0"/>
                </a:solidFill>
                <a:hlinkClick r:id="rId7" action="ppaction://hlinksldjump"/>
              </a:rPr>
              <a:t>See back panel</a:t>
            </a:r>
            <a:endParaRPr lang="en-US" sz="2000" b="1" cap="none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060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5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8500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5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500" fill="hold"/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0" grpId="0" animBg="1"/>
      <p:bldP spid="41" grpId="0" animBg="1"/>
      <p:bldP spid="17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5" y="2130178"/>
            <a:ext cx="1237789" cy="13533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58" y="2092098"/>
            <a:ext cx="1036320" cy="13533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1474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ne24.24m matrix processor</a:t>
            </a:r>
            <a:r>
              <a:rPr lang="zh-CN" altLang="en-US" sz="3800" b="1" cap="none" dirty="0" smtClean="0">
                <a:solidFill>
                  <a:srgbClr val="38CD15"/>
                </a:solidFill>
              </a:rPr>
              <a:t>矩阵处理器</a:t>
            </a:r>
            <a:endParaRPr lang="en-US" sz="38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4779076" y="2404996"/>
            <a:ext cx="4352398" cy="445300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10/100 Ethernet and RS-232 </a:t>
            </a:r>
            <a:r>
              <a:rPr lang="en-US" sz="2000" dirty="0" smtClean="0"/>
              <a:t>interface</a:t>
            </a:r>
            <a:r>
              <a:rPr lang="zh-CN" altLang="en-US" sz="2000" dirty="0" smtClean="0"/>
              <a:t>网络和</a:t>
            </a:r>
            <a:r>
              <a:rPr lang="en-US" altLang="zh-CN" sz="2000" dirty="0" smtClean="0"/>
              <a:t>232</a:t>
            </a:r>
            <a:r>
              <a:rPr lang="zh-CN" altLang="en-US" sz="2000" dirty="0" smtClean="0"/>
              <a:t>控制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Flexible in/out card configuration</a:t>
            </a:r>
            <a:r>
              <a:rPr lang="zh-CN" altLang="en-US" sz="2000" dirty="0" smtClean="0"/>
              <a:t>灵活的输入输出卡配置</a:t>
            </a:r>
            <a:endParaRPr lang="en-US" sz="2000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User-friendly expansion up to 24 in/out</a:t>
            </a:r>
            <a:r>
              <a:rPr lang="zh-CN" altLang="en-US" sz="2000" dirty="0" smtClean="0"/>
              <a:t>可扩展</a:t>
            </a:r>
            <a:r>
              <a:rPr lang="en-US" altLang="zh-CN" sz="2000" dirty="0" smtClean="0"/>
              <a:t>24</a:t>
            </a:r>
            <a:r>
              <a:rPr lang="zh-CN" altLang="en-US" sz="2000" dirty="0" smtClean="0"/>
              <a:t>路输入和输出</a:t>
            </a:r>
            <a:endParaRPr lang="en-US" sz="2000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24-Bit </a:t>
            </a:r>
            <a:r>
              <a:rPr lang="en-US" sz="2000" dirty="0"/>
              <a:t>SHARC DSPs </a:t>
            </a:r>
            <a:r>
              <a:rPr lang="en-US" sz="2000" dirty="0" smtClean="0"/>
              <a:t> 24</a:t>
            </a:r>
            <a:r>
              <a:rPr lang="zh-CN" altLang="en-US" sz="2000" dirty="0" smtClean="0"/>
              <a:t>位处理器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Extensive DSP available </a:t>
            </a:r>
            <a:r>
              <a:rPr lang="zh-CN" altLang="en-US" sz="2000" dirty="0" smtClean="0"/>
              <a:t>强大的</a:t>
            </a:r>
            <a:r>
              <a:rPr lang="en-US" altLang="zh-CN" sz="2000" dirty="0" smtClean="0"/>
              <a:t>DSP</a:t>
            </a:r>
            <a:r>
              <a:rPr lang="zh-CN" altLang="en-US" sz="2000" dirty="0" smtClean="0"/>
              <a:t>处理器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Sample </a:t>
            </a:r>
            <a:r>
              <a:rPr lang="en-US" sz="2000" dirty="0"/>
              <a:t>rates of 48kHz and 96KHz </a:t>
            </a:r>
            <a:r>
              <a:rPr lang="zh-CN" altLang="en-US" sz="2000" dirty="0" smtClean="0"/>
              <a:t>采样频率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Automatic </a:t>
            </a:r>
            <a:r>
              <a:rPr lang="en-US" sz="2000" dirty="0" smtClean="0"/>
              <a:t>DHCP, IP </a:t>
            </a:r>
            <a:r>
              <a:rPr lang="en-US" sz="2000" dirty="0"/>
              <a:t>configuration </a:t>
            </a:r>
            <a:r>
              <a:rPr lang="zh-CN" altLang="en-US" sz="2000" dirty="0" smtClean="0"/>
              <a:t>自动</a:t>
            </a:r>
            <a:r>
              <a:rPr lang="en-US" altLang="zh-CN" sz="2000" dirty="0" smtClean="0"/>
              <a:t>IP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Preset Recall and DC </a:t>
            </a:r>
            <a:r>
              <a:rPr lang="en-US" sz="2000" dirty="0"/>
              <a:t>remote level </a:t>
            </a:r>
            <a:r>
              <a:rPr lang="en-US" sz="2000" dirty="0" smtClean="0"/>
              <a:t>control</a:t>
            </a:r>
            <a:r>
              <a:rPr lang="zh-CN" altLang="en-US" sz="2000" dirty="0" smtClean="0"/>
              <a:t>预制调用和直流远程控制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smtClean="0"/>
              <a:t>logic </a:t>
            </a:r>
            <a:r>
              <a:rPr lang="en-US" sz="2000" dirty="0"/>
              <a:t>I/O </a:t>
            </a:r>
            <a:r>
              <a:rPr lang="en-US" sz="2000" dirty="0" smtClean="0"/>
              <a:t>(optional)</a:t>
            </a:r>
            <a:r>
              <a:rPr lang="zh-CN" altLang="en-US" sz="2000" dirty="0" smtClean="0"/>
              <a:t>逻辑输入输出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Word Clock input and output 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Easy and intuitive user </a:t>
            </a:r>
            <a:r>
              <a:rPr lang="en-US" sz="2000" dirty="0" smtClean="0"/>
              <a:t>interface</a:t>
            </a:r>
            <a:r>
              <a:rPr lang="zh-CN" altLang="en-US" sz="2000" dirty="0" smtClean="0"/>
              <a:t>简单直观的用户界面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Third-party control friendly, input and output metering, multi-level </a:t>
            </a:r>
            <a:r>
              <a:rPr lang="en-US" sz="2000" dirty="0" smtClean="0"/>
              <a:t>security</a:t>
            </a:r>
            <a:r>
              <a:rPr lang="zh-CN" altLang="en-US" sz="2000" dirty="0" smtClean="0"/>
              <a:t>第三方控制，输入输出电平表，多级安全</a:t>
            </a:r>
            <a:endParaRPr lang="en-US" sz="2000" dirty="0"/>
          </a:p>
          <a:p>
            <a:pPr indent="0">
              <a:lnSpc>
                <a:spcPct val="100000"/>
              </a:lnSpc>
              <a:buNone/>
            </a:pPr>
            <a:endParaRPr lang="en-US" sz="2000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53415"/>
            <a:ext cx="4802671" cy="877287"/>
          </a:xfrm>
          <a:prstGeom prst="rect">
            <a:avLst/>
          </a:prstGeom>
        </p:spPr>
      </p:pic>
      <p:sp>
        <p:nvSpPr>
          <p:cNvPr id="13" name="Title 12"/>
          <p:cNvSpPr txBox="1">
            <a:spLocks/>
          </p:cNvSpPr>
          <p:nvPr/>
        </p:nvSpPr>
        <p:spPr>
          <a:xfrm>
            <a:off x="641429" y="4429395"/>
            <a:ext cx="3519814" cy="4933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i="1" cap="none" dirty="0" smtClean="0">
                <a:solidFill>
                  <a:srgbClr val="1B00C0"/>
                </a:solidFill>
              </a:rPr>
              <a:t>Top Selling Product </a:t>
            </a:r>
            <a:endParaRPr lang="en-US" sz="3100" b="1" i="1" cap="none" dirty="0">
              <a:solidFill>
                <a:srgbClr val="1B00C0"/>
              </a:solidFill>
            </a:endParaRPr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1013397" y="6039923"/>
            <a:ext cx="2253799" cy="5188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1B00C0"/>
                </a:solidFill>
                <a:hlinkClick r:id="rId8" action="ppaction://hlinksldjump"/>
              </a:rPr>
              <a:t>See back panel</a:t>
            </a:r>
            <a:endParaRPr lang="en-US" sz="2000" b="1" cap="none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27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9000"/>
                            </p:stCondLst>
                            <p:childTnLst>
                              <p:par>
                                <p:cTn id="8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sp>
        <p:nvSpPr>
          <p:cNvPr id="5" name="Title 12"/>
          <p:cNvSpPr txBox="1">
            <a:spLocks/>
          </p:cNvSpPr>
          <p:nvPr/>
        </p:nvSpPr>
        <p:spPr>
          <a:xfrm>
            <a:off x="207226" y="1678698"/>
            <a:ext cx="9021177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A few Application notes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一些应用</a:t>
            </a:r>
            <a:endParaRPr lang="en-US" sz="2000" b="1" cap="none" dirty="0">
              <a:solidFill>
                <a:srgbClr val="38CD15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8" name="Content Placeholder 9"/>
          <p:cNvSpPr txBox="1">
            <a:spLocks/>
          </p:cNvSpPr>
          <p:nvPr/>
        </p:nvSpPr>
        <p:spPr>
          <a:xfrm>
            <a:off x="546100" y="2933604"/>
            <a:ext cx="8128000" cy="319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Tx/>
              <a:buChar char="-"/>
            </a:pPr>
            <a:r>
              <a:rPr lang="en-US" sz="4400" dirty="0" smtClean="0">
                <a:solidFill>
                  <a:schemeClr val="tx1"/>
                </a:solidFill>
              </a:rPr>
              <a:t>Dante &amp; ASHLY</a:t>
            </a:r>
          </a:p>
          <a:p>
            <a:pPr marL="571500" indent="-571500" algn="l">
              <a:buFontTx/>
              <a:buChar char="-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4400" dirty="0" smtClean="0">
                <a:solidFill>
                  <a:schemeClr val="tx1"/>
                </a:solidFill>
              </a:rPr>
              <a:t>FIR Filter Capability    </a:t>
            </a:r>
            <a:r>
              <a:rPr lang="en-US" altLang="zh-CN" sz="3200" dirty="0" smtClean="0">
                <a:solidFill>
                  <a:schemeClr val="tx1"/>
                </a:solidFill>
              </a:rPr>
              <a:t>FIR</a:t>
            </a:r>
            <a:r>
              <a:rPr lang="zh-CN" altLang="en-US" sz="3200" dirty="0" smtClean="0">
                <a:solidFill>
                  <a:schemeClr val="tx1"/>
                </a:solidFill>
              </a:rPr>
              <a:t>滤波器</a:t>
            </a:r>
            <a:endParaRPr lang="en-US" sz="44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4400" dirty="0" smtClean="0">
                <a:solidFill>
                  <a:schemeClr val="tx1"/>
                </a:solidFill>
              </a:rPr>
              <a:t>ne and </a:t>
            </a:r>
            <a:r>
              <a:rPr lang="en-US" sz="4400" dirty="0" err="1" smtClean="0">
                <a:solidFill>
                  <a:schemeClr val="tx1"/>
                </a:solidFill>
              </a:rPr>
              <a:t>nx</a:t>
            </a:r>
            <a:r>
              <a:rPr lang="en-US" sz="4400" dirty="0" smtClean="0">
                <a:solidFill>
                  <a:schemeClr val="tx1"/>
                </a:solidFill>
              </a:rPr>
              <a:t> in Installations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</a:rPr>
              <a:t>案例</a:t>
            </a:r>
            <a:endParaRPr lang="en-US" sz="44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3898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" y="0"/>
            <a:ext cx="9171813" cy="68961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3" name="Picture 2" descr="Ashly-Wordpress-Slider5-1960x660 cropp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82929"/>
            <a:ext cx="9131379" cy="6496050"/>
          </a:xfrm>
          <a:prstGeom prst="rect">
            <a:avLst/>
          </a:prstGeom>
        </p:spPr>
      </p:pic>
      <p:sp>
        <p:nvSpPr>
          <p:cNvPr id="5" name="Title 12"/>
          <p:cNvSpPr txBox="1">
            <a:spLocks/>
          </p:cNvSpPr>
          <p:nvPr/>
        </p:nvSpPr>
        <p:spPr>
          <a:xfrm>
            <a:off x="1821895" y="30691"/>
            <a:ext cx="5161550" cy="55524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Dante Application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939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ne-Array-Applica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792"/>
            <a:ext cx="9144000" cy="604468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-33867" y="64557"/>
            <a:ext cx="9144002" cy="9764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Line Array </a:t>
            </a:r>
            <a:r>
              <a:rPr lang="en-US" sz="4400" b="1" cap="none" dirty="0">
                <a:solidFill>
                  <a:srgbClr val="38CD15"/>
                </a:solidFill>
              </a:rPr>
              <a:t>-</a:t>
            </a:r>
            <a:r>
              <a:rPr lang="en-US" sz="4400" b="1" cap="none" dirty="0" smtClean="0">
                <a:solidFill>
                  <a:srgbClr val="38CD15"/>
                </a:solidFill>
              </a:rPr>
              <a:t> Dante – Application 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线性阵列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2013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2"/>
          <p:cNvSpPr txBox="1">
            <a:spLocks/>
          </p:cNvSpPr>
          <p:nvPr/>
        </p:nvSpPr>
        <p:spPr>
          <a:xfrm>
            <a:off x="-33867" y="6255"/>
            <a:ext cx="9144002" cy="113322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ASHLY – FIR Filter - Application   </a:t>
            </a:r>
            <a:r>
              <a:rPr lang="en-US" altLang="zh-CN" sz="2000" b="1" cap="none" dirty="0" smtClean="0">
                <a:solidFill>
                  <a:srgbClr val="38CD15"/>
                </a:solidFill>
              </a:rPr>
              <a:t>FIR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滤波器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  <p:sp>
        <p:nvSpPr>
          <p:cNvPr id="4" name="Content Placeholder 9"/>
          <p:cNvSpPr txBox="1">
            <a:spLocks/>
          </p:cNvSpPr>
          <p:nvPr/>
        </p:nvSpPr>
        <p:spPr>
          <a:xfrm>
            <a:off x="546100" y="1800124"/>
            <a:ext cx="8128000" cy="4676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Fir Filters come in Text file format (CST)        </a:t>
            </a:r>
            <a:r>
              <a:rPr lang="en-US" altLang="zh-CN" sz="2000" dirty="0" smtClean="0">
                <a:solidFill>
                  <a:schemeClr val="tx1"/>
                </a:solidFill>
              </a:rPr>
              <a:t>FIR</a:t>
            </a:r>
            <a:r>
              <a:rPr lang="zh-CN" altLang="en-US" sz="2000" dirty="0" smtClean="0">
                <a:solidFill>
                  <a:schemeClr val="tx1"/>
                </a:solidFill>
              </a:rPr>
              <a:t>滤波器是文本格式</a:t>
            </a:r>
            <a:r>
              <a:rPr lang="en-US" altLang="zh-CN" sz="2000" dirty="0" smtClean="0">
                <a:solidFill>
                  <a:schemeClr val="tx1"/>
                </a:solidFill>
              </a:rPr>
              <a:t>CST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1 to 384 Filter Taps length (resolution)		     </a:t>
            </a:r>
            <a:r>
              <a:rPr lang="zh-CN" altLang="en-US" sz="2000" dirty="0" smtClean="0">
                <a:solidFill>
                  <a:schemeClr val="tx1"/>
                </a:solidFill>
              </a:rPr>
              <a:t>尾长精度是从</a:t>
            </a:r>
            <a:r>
              <a:rPr lang="en-US" altLang="zh-CN" sz="2000" dirty="0" smtClean="0">
                <a:solidFill>
                  <a:schemeClr val="tx1"/>
                </a:solidFill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</a:rPr>
              <a:t>到</a:t>
            </a:r>
            <a:r>
              <a:rPr lang="en-US" altLang="zh-CN" sz="2000" dirty="0" smtClean="0">
                <a:solidFill>
                  <a:schemeClr val="tx1"/>
                </a:solidFill>
              </a:rPr>
              <a:t>384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AFMG Fir-Maker (file has .fir extension)</a:t>
            </a:r>
          </a:p>
          <a:p>
            <a:pPr marL="571500" indent="-571500" algn="l"/>
            <a:r>
              <a:rPr lang="en-US" altLang="zh-CN" sz="2000" dirty="0" smtClean="0">
                <a:solidFill>
                  <a:schemeClr val="tx1"/>
                </a:solidFill>
              </a:rPr>
              <a:t>	</a:t>
            </a:r>
            <a:r>
              <a:rPr lang="zh-CN" altLang="en-US" sz="2000" dirty="0" smtClean="0">
                <a:solidFill>
                  <a:schemeClr val="tx1"/>
                </a:solidFill>
              </a:rPr>
              <a:t>可也通过</a:t>
            </a:r>
            <a:r>
              <a:rPr lang="en-US" altLang="zh-CN" sz="2000" dirty="0" smtClean="0">
                <a:solidFill>
                  <a:schemeClr val="tx1"/>
                </a:solidFill>
              </a:rPr>
              <a:t>AFMG</a:t>
            </a:r>
            <a:r>
              <a:rPr lang="zh-CN" altLang="en-US" sz="2000" dirty="0" smtClean="0">
                <a:solidFill>
                  <a:schemeClr val="tx1"/>
                </a:solidFill>
              </a:rPr>
              <a:t>软件制作</a:t>
            </a:r>
            <a:r>
              <a:rPr lang="en-US" altLang="zh-CN" sz="2000" dirty="0" smtClean="0">
                <a:solidFill>
                  <a:schemeClr val="tx1"/>
                </a:solidFill>
              </a:rPr>
              <a:t>fir</a:t>
            </a:r>
            <a:r>
              <a:rPr lang="zh-CN" altLang="en-US" sz="2000" dirty="0" smtClean="0">
                <a:solidFill>
                  <a:schemeClr val="tx1"/>
                </a:solidFill>
              </a:rPr>
              <a:t>滤波器文件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Manufacturers System correction files</a:t>
            </a:r>
            <a:r>
              <a:rPr lang="en-US" sz="2000" dirty="0" smtClean="0">
                <a:solidFill>
                  <a:schemeClr val="tx1"/>
                </a:solidFill>
              </a:rPr>
              <a:t>	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571500" indent="-571500" algn="l"/>
            <a:r>
              <a:rPr lang="en-US" altLang="zh-CN" sz="1400" dirty="0" smtClean="0">
                <a:solidFill>
                  <a:schemeClr val="tx1"/>
                </a:solidFill>
              </a:rPr>
              <a:t>	</a:t>
            </a:r>
            <a:r>
              <a:rPr lang="zh-CN" altLang="en-US" sz="2000" dirty="0" smtClean="0">
                <a:solidFill>
                  <a:schemeClr val="tx1"/>
                </a:solidFill>
              </a:rPr>
              <a:t>系统可以支持厂商提供的就准文件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Flat phase tuning , </a:t>
            </a:r>
            <a:r>
              <a:rPr lang="en-US" sz="3200" dirty="0" err="1" smtClean="0">
                <a:solidFill>
                  <a:schemeClr val="tx1"/>
                </a:solidFill>
              </a:rPr>
              <a:t>linera</a:t>
            </a:r>
            <a:r>
              <a:rPr lang="en-US" sz="3200" dirty="0" smtClean="0">
                <a:solidFill>
                  <a:schemeClr val="tx1"/>
                </a:solidFill>
              </a:rPr>
              <a:t> phase filters           </a:t>
            </a:r>
            <a:r>
              <a:rPr lang="zh-CN" altLang="en-US" sz="2000" dirty="0" smtClean="0">
                <a:solidFill>
                  <a:schemeClr val="tx1"/>
                </a:solidFill>
              </a:rPr>
              <a:t>线性相位滤波（调整的时候是不影响相位）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r>
              <a:rPr lang="en-US" sz="3200" dirty="0" smtClean="0">
                <a:solidFill>
                  <a:schemeClr val="tx1"/>
                </a:solidFill>
              </a:rPr>
              <a:t>Focusing (EAW, FULCRUM &amp; Others)</a:t>
            </a:r>
            <a:r>
              <a:rPr lang="en-US" sz="2000" dirty="0" smtClean="0">
                <a:solidFill>
                  <a:schemeClr val="tx1"/>
                </a:solidFill>
              </a:rPr>
              <a:t>	 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571500" indent="-571500" algn="l">
              <a:buFontTx/>
              <a:buChar char="-"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164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2"/>
          <p:cNvSpPr txBox="1">
            <a:spLocks/>
          </p:cNvSpPr>
          <p:nvPr/>
        </p:nvSpPr>
        <p:spPr>
          <a:xfrm>
            <a:off x="-33867" y="6256"/>
            <a:ext cx="9144002" cy="6718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ASHLY – FIR Filter - Application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546" y="916487"/>
            <a:ext cx="6580909" cy="57380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760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2"/>
          <p:cNvSpPr txBox="1">
            <a:spLocks/>
          </p:cNvSpPr>
          <p:nvPr/>
        </p:nvSpPr>
        <p:spPr>
          <a:xfrm>
            <a:off x="-33867" y="6256"/>
            <a:ext cx="9144002" cy="6718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ASHLY – FIR Filter - Application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705571"/>
            <a:ext cx="9144000" cy="3520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701670"/>
            <a:ext cx="9144000" cy="3720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589126"/>
            <a:ext cx="9144000" cy="37204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9550" y="5778096"/>
            <a:ext cx="8749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blah blah blah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255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door Sports venue Applica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793"/>
            <a:ext cx="9144000" cy="6178101"/>
          </a:xfrm>
          <a:prstGeom prst="rect">
            <a:avLst/>
          </a:prstGeom>
        </p:spPr>
      </p:pic>
      <p:sp>
        <p:nvSpPr>
          <p:cNvPr id="5" name="Title 12"/>
          <p:cNvSpPr txBox="1">
            <a:spLocks/>
          </p:cNvSpPr>
          <p:nvPr/>
        </p:nvSpPr>
        <p:spPr>
          <a:xfrm>
            <a:off x="-33867" y="64557"/>
            <a:ext cx="9144002" cy="10045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4400" b="1" cap="none" dirty="0" smtClean="0">
                <a:solidFill>
                  <a:srgbClr val="38CD15"/>
                </a:solidFill>
              </a:rPr>
              <a:t>Indoor Sports Arena Application </a:t>
            </a:r>
            <a:r>
              <a:rPr lang="zh-CN" altLang="en-US" sz="2000" b="1" cap="none" dirty="0" smtClean="0">
                <a:solidFill>
                  <a:srgbClr val="38CD15"/>
                </a:solidFill>
              </a:rPr>
              <a:t>室内体育馆应用</a:t>
            </a:r>
            <a:endParaRPr lang="en-US" sz="4400" b="1" cap="none" dirty="0">
              <a:solidFill>
                <a:srgbClr val="38CD1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5958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52" y="-608083"/>
            <a:ext cx="10033254" cy="75438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2" name="Picture 1" descr="IMG_1020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-233" r="-1"/>
          <a:stretch/>
        </p:blipFill>
        <p:spPr>
          <a:xfrm>
            <a:off x="-302756" y="789328"/>
            <a:ext cx="10323904" cy="58097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45055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" y="0"/>
            <a:ext cx="9171813" cy="68961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 descr="Ashly-Wordpress-Slider1-1960x66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957"/>
            <a:ext cx="9144000" cy="4191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4437165"/>
            <a:ext cx="9144000" cy="2270159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n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et-work-able </a:t>
            </a:r>
            <a:r>
              <a:rPr lang="en-US" sz="2500" dirty="0" err="1" smtClean="0">
                <a:solidFill>
                  <a:schemeClr val="bg1"/>
                </a:solidFill>
                <a:latin typeface="Helvetica"/>
                <a:cs typeface="Helvetica"/>
              </a:rPr>
              <a:t>Ashly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 products can be monitored and controlled over Ethernet networks, and over WIFI with the </a:t>
            </a:r>
            <a:r>
              <a:rPr lang="en-US" sz="2500" dirty="0" err="1" smtClean="0">
                <a:solidFill>
                  <a:schemeClr val="bg1"/>
                </a:solidFill>
                <a:latin typeface="Helvetica"/>
                <a:cs typeface="Helvetica"/>
              </a:rPr>
              <a:t>Ashly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 </a:t>
            </a:r>
            <a:r>
              <a:rPr lang="en-US" sz="2500" dirty="0" err="1" smtClean="0">
                <a:solidFill>
                  <a:schemeClr val="bg1"/>
                </a:solidFill>
                <a:latin typeface="Helvetica"/>
                <a:cs typeface="Helvetica"/>
              </a:rPr>
              <a:t>iPad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 App.</a:t>
            </a:r>
            <a:r>
              <a:rPr lang="zh-CN" alt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产品可以通过网络监看控制，也可以通过无线网络</a:t>
            </a:r>
            <a:r>
              <a:rPr lang="en-US" altLang="zh-CN" sz="2000" dirty="0" smtClean="0">
                <a:solidFill>
                  <a:schemeClr val="bg1"/>
                </a:solidFill>
                <a:latin typeface="Helvetica"/>
                <a:cs typeface="Helvetica"/>
              </a:rPr>
              <a:t>IPAD</a:t>
            </a:r>
            <a:r>
              <a:rPr lang="zh-CN" alt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控制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endParaRPr lang="en-US" sz="25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Optional Network Audio 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is available via </a:t>
            </a: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Dante or </a:t>
            </a:r>
            <a:r>
              <a:rPr lang="en-US" sz="2500" dirty="0" err="1" smtClean="0">
                <a:solidFill>
                  <a:schemeClr val="bg1"/>
                </a:solidFill>
                <a:latin typeface="Helvetica"/>
                <a:cs typeface="Helvetica"/>
              </a:rPr>
              <a:t>CobraNet</a:t>
            </a:r>
            <a:r>
              <a:rPr lang="en-US" sz="2500" dirty="0" smtClean="0">
                <a:solidFill>
                  <a:schemeClr val="bg1"/>
                </a:solidFill>
                <a:latin typeface="Helvetica"/>
                <a:cs typeface="Helvetica"/>
              </a:rPr>
              <a:t>        </a:t>
            </a:r>
            <a:r>
              <a:rPr lang="zh-CN" alt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可以选择</a:t>
            </a:r>
            <a:r>
              <a:rPr lang="en-US" altLang="zh-CN" sz="2000" dirty="0" smtClean="0">
                <a:solidFill>
                  <a:schemeClr val="bg1"/>
                </a:solidFill>
                <a:latin typeface="Helvetica"/>
                <a:cs typeface="Helvetica"/>
              </a:rPr>
              <a:t>Dante</a:t>
            </a:r>
            <a:r>
              <a:rPr lang="zh-CN" alt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或</a:t>
            </a:r>
            <a:r>
              <a:rPr lang="en-US" altLang="zh-CN" sz="2000" dirty="0" err="1" smtClean="0">
                <a:solidFill>
                  <a:schemeClr val="bg1"/>
                </a:solidFill>
                <a:latin typeface="Helvetica"/>
                <a:cs typeface="Helvetica"/>
              </a:rPr>
              <a:t>CobraNet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315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949862" y="832983"/>
            <a:ext cx="3181611" cy="820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PEMA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6" y="3420204"/>
            <a:ext cx="9129951" cy="16981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4" t="22763" r="2178" b="8807"/>
          <a:stretch/>
        </p:blipFill>
        <p:spPr>
          <a:xfrm>
            <a:off x="-3401" y="3388075"/>
            <a:ext cx="9129949" cy="1730300"/>
          </a:xfrm>
          <a:prstGeom prst="rect">
            <a:avLst/>
          </a:prstGeom>
        </p:spPr>
      </p:pic>
      <p:sp>
        <p:nvSpPr>
          <p:cNvPr id="8" name="Title 12"/>
          <p:cNvSpPr txBox="1">
            <a:spLocks/>
          </p:cNvSpPr>
          <p:nvPr/>
        </p:nvSpPr>
        <p:spPr>
          <a:xfrm>
            <a:off x="206680" y="3538008"/>
            <a:ext cx="8442543" cy="820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PEMA = NE-8800+ne8250 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9" name="Title 12"/>
          <p:cNvSpPr txBox="1">
            <a:spLocks/>
          </p:cNvSpPr>
          <p:nvPr/>
        </p:nvSpPr>
        <p:spPr>
          <a:xfrm>
            <a:off x="321681" y="5118375"/>
            <a:ext cx="8442543" cy="820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Matrix Processor &amp; Multichannel Amp</a:t>
            </a:r>
            <a:r>
              <a:rPr lang="zh-CN" altLang="en-US" sz="2800" b="1" cap="none" dirty="0" smtClean="0">
                <a:solidFill>
                  <a:srgbClr val="38CD15"/>
                </a:solidFill>
              </a:rPr>
              <a:t>矩阵处理器和多通道放大器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45" t="23722" r="3516" b="8670"/>
          <a:stretch/>
        </p:blipFill>
        <p:spPr>
          <a:xfrm>
            <a:off x="-40646" y="3388075"/>
            <a:ext cx="9167193" cy="1730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280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100"/>
                            </p:stCondLst>
                            <p:childTnLst>
                              <p:par>
                                <p:cTn id="2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78261E-6 L -4.72222E-6 -0.25093 " pathEditMode="relative" rAng="0" ptsTypes="AA">
                                      <p:cBhvr>
                                        <p:cTn id="26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3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3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259" y="2130178"/>
            <a:ext cx="2157413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5" y="2130178"/>
            <a:ext cx="1237789" cy="13533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314" y="2117401"/>
            <a:ext cx="1036320" cy="13533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665964"/>
            <a:ext cx="9143999" cy="7390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P</a:t>
            </a:r>
            <a:r>
              <a:rPr lang="en-US" sz="4700" b="1" cap="none" dirty="0" smtClean="0">
                <a:solidFill>
                  <a:srgbClr val="38CD15"/>
                </a:solidFill>
              </a:rPr>
              <a:t>rotea</a:t>
            </a:r>
            <a:r>
              <a:rPr lang="en-US" sz="5400" b="1" cap="none" dirty="0" smtClean="0">
                <a:solidFill>
                  <a:srgbClr val="38CD15"/>
                </a:solidFill>
              </a:rPr>
              <a:t> E</a:t>
            </a:r>
            <a:r>
              <a:rPr lang="en-US" sz="4700" b="1" cap="none" dirty="0" smtClean="0">
                <a:solidFill>
                  <a:srgbClr val="38CD15"/>
                </a:solidFill>
              </a:rPr>
              <a:t>quipped</a:t>
            </a:r>
            <a:r>
              <a:rPr lang="en-US" sz="5400" b="1" cap="none" dirty="0" smtClean="0">
                <a:solidFill>
                  <a:srgbClr val="38CD15"/>
                </a:solidFill>
              </a:rPr>
              <a:t> M</a:t>
            </a:r>
            <a:r>
              <a:rPr lang="en-US" sz="4700" b="1" cap="none" dirty="0" smtClean="0">
                <a:solidFill>
                  <a:srgbClr val="38CD15"/>
                </a:solidFill>
              </a:rPr>
              <a:t>edia</a:t>
            </a:r>
            <a:r>
              <a:rPr lang="en-US" sz="5400" b="1" cap="none" dirty="0" smtClean="0">
                <a:solidFill>
                  <a:srgbClr val="38CD15"/>
                </a:solidFill>
              </a:rPr>
              <a:t> A</a:t>
            </a:r>
            <a:r>
              <a:rPr lang="en-US" sz="4700" b="1" cap="none" dirty="0" smtClean="0">
                <a:solidFill>
                  <a:srgbClr val="38CD15"/>
                </a:solidFill>
              </a:rPr>
              <a:t>mp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sp>
        <p:nvSpPr>
          <p:cNvPr id="56" name="Content Placeholder 9"/>
          <p:cNvSpPr>
            <a:spLocks noGrp="1"/>
          </p:cNvSpPr>
          <p:nvPr>
            <p:ph sz="half" idx="2"/>
          </p:nvPr>
        </p:nvSpPr>
        <p:spPr>
          <a:xfrm>
            <a:off x="4685114" y="2825503"/>
            <a:ext cx="4529220" cy="373275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sz="2200" dirty="0" smtClean="0"/>
              <a:t>4 &amp; 8 Channels</a:t>
            </a:r>
            <a:r>
              <a:rPr lang="zh-CN" altLang="en-US" sz="2200" dirty="0" smtClean="0"/>
              <a:t>通道</a:t>
            </a:r>
            <a:endParaRPr lang="en-US" sz="2200" dirty="0" smtClean="0"/>
          </a:p>
          <a:p>
            <a:pPr>
              <a:lnSpc>
                <a:spcPct val="100000"/>
              </a:lnSpc>
            </a:pPr>
            <a:r>
              <a:rPr lang="en-US" sz="2200" dirty="0" smtClean="0"/>
              <a:t>125W or 250W per channel</a:t>
            </a:r>
          </a:p>
          <a:p>
            <a:pPr>
              <a:lnSpc>
                <a:spcPct val="100000"/>
              </a:lnSpc>
            </a:pPr>
            <a:r>
              <a:rPr lang="en-US" sz="2200" dirty="0" smtClean="0"/>
              <a:t>Dedicated </a:t>
            </a:r>
            <a:r>
              <a:rPr lang="en-US" sz="2200" dirty="0"/>
              <a:t>telephone/PBX input </a:t>
            </a:r>
            <a:r>
              <a:rPr lang="zh-CN" altLang="en-US" sz="2200" dirty="0" smtClean="0"/>
              <a:t>电话线路输入</a:t>
            </a: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dirty="0" smtClean="0"/>
              <a:t>Dual </a:t>
            </a:r>
            <a:r>
              <a:rPr lang="en-US" sz="2200" dirty="0"/>
              <a:t>RCA &amp;</a:t>
            </a:r>
            <a:r>
              <a:rPr lang="en-US" sz="2200" dirty="0" smtClean="0"/>
              <a:t> </a:t>
            </a:r>
            <a:r>
              <a:rPr lang="en-US" sz="2200" dirty="0"/>
              <a:t>balanced </a:t>
            </a:r>
            <a:r>
              <a:rPr lang="en-US" sz="2200" dirty="0" err="1"/>
              <a:t>euroblock</a:t>
            </a:r>
            <a:r>
              <a:rPr lang="en-US" sz="2200" dirty="0"/>
              <a:t> </a:t>
            </a:r>
            <a:r>
              <a:rPr lang="en-US" sz="2200" dirty="0" smtClean="0"/>
              <a:t>   </a:t>
            </a:r>
            <a:r>
              <a:rPr lang="en-US" sz="2200" dirty="0" smtClean="0">
                <a:solidFill>
                  <a:schemeClr val="bg1"/>
                </a:solidFill>
              </a:rPr>
              <a:t>```</a:t>
            </a:r>
            <a:r>
              <a:rPr lang="en-US" sz="2200" dirty="0" smtClean="0"/>
              <a:t>inputs </a:t>
            </a:r>
            <a:r>
              <a:rPr lang="zh-CN" altLang="en-US" sz="2200" dirty="0" smtClean="0"/>
              <a:t>双莲花</a:t>
            </a:r>
            <a:r>
              <a:rPr lang="en-US" altLang="zh-CN" sz="2200" dirty="0" smtClean="0"/>
              <a:t>&amp;</a:t>
            </a:r>
            <a:r>
              <a:rPr lang="zh-CN" altLang="en-US" sz="2200" dirty="0" smtClean="0"/>
              <a:t>平衡凤凰插输入</a:t>
            </a: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dirty="0" smtClean="0"/>
              <a:t>Post </a:t>
            </a:r>
            <a:r>
              <a:rPr lang="en-US" sz="2200" dirty="0"/>
              <a:t>DSP AUX line level outputs </a:t>
            </a:r>
            <a:r>
              <a:rPr lang="zh-CN" altLang="en-US" sz="2200" dirty="0" smtClean="0"/>
              <a:t>辅助线路电平输出</a:t>
            </a:r>
            <a:endParaRPr lang="en-US" sz="2200" dirty="0" smtClean="0"/>
          </a:p>
          <a:p>
            <a:pPr>
              <a:lnSpc>
                <a:spcPct val="100000"/>
              </a:lnSpc>
            </a:pPr>
            <a:r>
              <a:rPr lang="en-US" sz="2200" dirty="0" smtClean="0"/>
              <a:t>8 </a:t>
            </a:r>
            <a:r>
              <a:rPr lang="en-US" sz="2200" dirty="0"/>
              <a:t>built-in mic </a:t>
            </a:r>
            <a:r>
              <a:rPr lang="en-US" sz="2200" dirty="0" err="1"/>
              <a:t>pre’s</a:t>
            </a:r>
            <a:r>
              <a:rPr lang="en-US" sz="2200" dirty="0"/>
              <a:t> </a:t>
            </a:r>
            <a:r>
              <a:rPr lang="zh-CN" altLang="en-US" sz="2200" dirty="0" smtClean="0"/>
              <a:t>内置话放</a:t>
            </a:r>
            <a:endParaRPr lang="en-US" sz="2200" dirty="0" smtClean="0"/>
          </a:p>
          <a:p>
            <a:pPr>
              <a:lnSpc>
                <a:spcPct val="100000"/>
              </a:lnSpc>
            </a:pPr>
            <a:r>
              <a:rPr lang="en-US" sz="2200" dirty="0"/>
              <a:t>8 x 8 matrix mixing </a:t>
            </a:r>
            <a:r>
              <a:rPr lang="zh-CN" altLang="en-US" sz="2200" dirty="0" smtClean="0"/>
              <a:t>矩阵混音</a:t>
            </a: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dirty="0" smtClean="0"/>
              <a:t>8 </a:t>
            </a:r>
            <a:r>
              <a:rPr lang="en-US" sz="2200" dirty="0"/>
              <a:t>post DSP aux </a:t>
            </a:r>
            <a:r>
              <a:rPr lang="en-US" sz="2200" dirty="0" smtClean="0"/>
              <a:t>outs8</a:t>
            </a:r>
            <a:r>
              <a:rPr lang="zh-CN" altLang="en-US" sz="2200" dirty="0" smtClean="0"/>
              <a:t>辅助输出</a:t>
            </a:r>
            <a:endParaRPr lang="en-US" sz="2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89" r="2632"/>
          <a:stretch/>
        </p:blipFill>
        <p:spPr>
          <a:xfrm>
            <a:off x="-98476" y="3470712"/>
            <a:ext cx="4937591" cy="1364335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949862" y="832983"/>
            <a:ext cx="3181611" cy="820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PEMA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5513538" y="2267211"/>
            <a:ext cx="3181611" cy="68342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Features:</a:t>
            </a:r>
            <a:r>
              <a:rPr lang="zh-CN" altLang="en-US" b="1" cap="none" dirty="0" smtClean="0">
                <a:solidFill>
                  <a:srgbClr val="38CD15"/>
                </a:solidFill>
              </a:rPr>
              <a:t>特点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3" name="Title 12"/>
          <p:cNvSpPr txBox="1">
            <a:spLocks/>
          </p:cNvSpPr>
          <p:nvPr/>
        </p:nvSpPr>
        <p:spPr>
          <a:xfrm>
            <a:off x="1013397" y="6039923"/>
            <a:ext cx="2253799" cy="51881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b="1" cap="none" dirty="0" smtClean="0">
                <a:solidFill>
                  <a:srgbClr val="1B00C0"/>
                </a:solidFill>
                <a:hlinkClick r:id="rId8" action="ppaction://hlinksldjump"/>
              </a:rPr>
              <a:t>See back panel</a:t>
            </a:r>
            <a:endParaRPr lang="en-US" sz="2000" b="1" cap="none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126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5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423770" y="739037"/>
            <a:ext cx="370770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Wall Remotes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973" y="1933251"/>
            <a:ext cx="4497607" cy="33547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 smtClean="0"/>
              <a:t>Instant real-time volume control </a:t>
            </a:r>
            <a:r>
              <a:rPr lang="zh-CN" altLang="en-US" sz="2000" dirty="0" smtClean="0"/>
              <a:t>实时音量控制</a:t>
            </a:r>
            <a:endParaRPr lang="en-US" sz="20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 smtClean="0"/>
              <a:t>Connects directly to host unit</a:t>
            </a:r>
            <a:r>
              <a:rPr lang="zh-CN" altLang="en-US" sz="2000" dirty="0" smtClean="0"/>
              <a:t>直接与主机相连</a:t>
            </a:r>
            <a:endParaRPr lang="en-US" sz="20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 smtClean="0"/>
              <a:t>User defined labels</a:t>
            </a:r>
            <a:r>
              <a:rPr lang="zh-CN" altLang="en-US" sz="2000" dirty="0" smtClean="0"/>
              <a:t>用户自定义标签</a:t>
            </a:r>
            <a:endParaRPr lang="en-US" sz="20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 smtClean="0"/>
              <a:t>No power supply needed</a:t>
            </a:r>
            <a:r>
              <a:rPr lang="zh-CN" altLang="en-US" sz="2000" dirty="0" smtClean="0"/>
              <a:t>不需要外部供电</a:t>
            </a:r>
            <a:endParaRPr lang="en-US" sz="20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000" dirty="0" smtClean="0"/>
              <a:t>Compatible with all NE, nX, </a:t>
            </a:r>
          </a:p>
          <a:p>
            <a:pPr lvl="1"/>
            <a:r>
              <a:rPr lang="en-US" sz="2000" dirty="0" smtClean="0"/>
              <a:t> Pema, ne24.24m.</a:t>
            </a:r>
            <a:r>
              <a:rPr lang="zh-CN" altLang="en-US" sz="2000" dirty="0" smtClean="0"/>
              <a:t>兼容设备</a:t>
            </a:r>
            <a:endParaRPr lang="en-US" sz="2000" dirty="0"/>
          </a:p>
          <a:p>
            <a:endParaRPr lang="en-US" sz="32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96" t="10941" r="6181" b="11893"/>
          <a:stretch/>
        </p:blipFill>
        <p:spPr>
          <a:xfrm>
            <a:off x="6601216" y="2655518"/>
            <a:ext cx="2530257" cy="391036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3" y="4776868"/>
            <a:ext cx="6037922" cy="1789014"/>
          </a:xfrm>
          <a:prstGeom prst="rect">
            <a:avLst/>
          </a:prstGeom>
        </p:spPr>
      </p:pic>
      <p:sp>
        <p:nvSpPr>
          <p:cNvPr id="21" name="Bent-Up Arrow 20"/>
          <p:cNvSpPr/>
          <p:nvPr/>
        </p:nvSpPr>
        <p:spPr>
          <a:xfrm rot="10800000">
            <a:off x="4565737" y="4262928"/>
            <a:ext cx="2418368" cy="695541"/>
          </a:xfrm>
          <a:prstGeom prst="bent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234417" y="1444472"/>
            <a:ext cx="6043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8CD15"/>
                </a:solidFill>
              </a:rPr>
              <a:t>WR- 1 </a:t>
            </a:r>
            <a:r>
              <a:rPr lang="en-US" sz="4000" b="1" dirty="0">
                <a:solidFill>
                  <a:srgbClr val="38CD15"/>
                </a:solidFill>
              </a:rPr>
              <a:t>Features</a:t>
            </a:r>
            <a:r>
              <a:rPr lang="en-US" sz="4000" b="1" dirty="0" smtClean="0">
                <a:solidFill>
                  <a:srgbClr val="38CD15"/>
                </a:solidFill>
              </a:rPr>
              <a:t>:</a:t>
            </a:r>
            <a:r>
              <a:rPr lang="zh-CN" altLang="en-US" sz="2400" b="1" dirty="0" smtClean="0">
                <a:solidFill>
                  <a:srgbClr val="38CD15"/>
                </a:solidFill>
              </a:rPr>
              <a:t>特点</a:t>
            </a:r>
            <a:endParaRPr lang="en-US" sz="4000" b="1" dirty="0">
              <a:solidFill>
                <a:srgbClr val="38CD15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47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423770" y="739037"/>
            <a:ext cx="370770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Wall Remotes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4417" y="1665965"/>
            <a:ext cx="6043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8CD15"/>
                </a:solidFill>
              </a:rPr>
              <a:t>WR- 2 Features:</a:t>
            </a:r>
            <a:r>
              <a:rPr lang="zh-CN" altLang="en-US" sz="2400" b="1" dirty="0" smtClean="0">
                <a:solidFill>
                  <a:srgbClr val="38CD15"/>
                </a:solidFill>
              </a:rPr>
              <a:t>特点</a:t>
            </a:r>
            <a:endParaRPr lang="en-US" sz="4000" b="1" dirty="0">
              <a:solidFill>
                <a:srgbClr val="38CD15"/>
              </a:solidFill>
              <a:latin typeface="Trebuchet MS"/>
              <a:cs typeface="Trebuchet M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5597"/>
            <a:ext cx="5702593" cy="261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88" y="1910241"/>
            <a:ext cx="8572500" cy="479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32849" y="2155597"/>
            <a:ext cx="205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个锁定按键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85735" y="2524929"/>
            <a:ext cx="232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直接与主机连接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79298" y="2894261"/>
            <a:ext cx="184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个不同的预制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672862" y="3193253"/>
            <a:ext cx="203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用户自定义标签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62178" y="3478177"/>
            <a:ext cx="2340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无需外部供电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672862" y="4065563"/>
            <a:ext cx="203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兼容设备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946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1" y="2141995"/>
            <a:ext cx="4732054" cy="291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423770" y="739037"/>
            <a:ext cx="370770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Wall Remotes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4417" y="1665965"/>
            <a:ext cx="6043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8CD15"/>
                </a:solidFill>
              </a:rPr>
              <a:t>WR- 1.5 </a:t>
            </a:r>
            <a:r>
              <a:rPr lang="en-US" sz="4000" b="1" dirty="0">
                <a:solidFill>
                  <a:srgbClr val="38CD15"/>
                </a:solidFill>
              </a:rPr>
              <a:t>Features:</a:t>
            </a:r>
            <a:endParaRPr lang="en-US" sz="4000" b="1" dirty="0">
              <a:solidFill>
                <a:srgbClr val="38CD15"/>
              </a:solidFill>
              <a:latin typeface="Trebuchet MS"/>
              <a:cs typeface="Trebuchet M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2347148"/>
            <a:ext cx="83216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093693" y="2197801"/>
            <a:ext cx="205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个锁定按键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59126" y="2567133"/>
            <a:ext cx="187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实时音量控制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16922" y="2908329"/>
            <a:ext cx="232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直接与主机连接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672862" y="3193253"/>
            <a:ext cx="203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用户自定义标签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66241" y="3562585"/>
            <a:ext cx="2340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无需外部供电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98276" y="3931917"/>
            <a:ext cx="203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兼容设备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5377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5423770" y="739037"/>
            <a:ext cx="370770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38CD15"/>
                </a:solidFill>
              </a:rPr>
              <a:t>Wall Remotes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4418" y="1653445"/>
            <a:ext cx="6043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38CD15"/>
                </a:solidFill>
              </a:rPr>
              <a:t>neWR</a:t>
            </a:r>
            <a:r>
              <a:rPr lang="en-US" sz="4000" b="1" dirty="0" smtClean="0">
                <a:solidFill>
                  <a:srgbClr val="38CD15"/>
                </a:solidFill>
              </a:rPr>
              <a:t>- 5 </a:t>
            </a:r>
            <a:r>
              <a:rPr lang="en-US" sz="4000" b="1" dirty="0">
                <a:solidFill>
                  <a:srgbClr val="38CD15"/>
                </a:solidFill>
              </a:rPr>
              <a:t>Features:</a:t>
            </a:r>
            <a:endParaRPr lang="en-US" sz="4000" b="1" dirty="0">
              <a:solidFill>
                <a:srgbClr val="38CD15"/>
              </a:solidFill>
              <a:latin typeface="Trebuchet MS"/>
              <a:cs typeface="Trebuchet M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221" y="2007388"/>
            <a:ext cx="25908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9633"/>
            <a:ext cx="5271276" cy="391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07479" y="2361331"/>
            <a:ext cx="2870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个可编程</a:t>
            </a:r>
            <a:r>
              <a:rPr lang="en-US" altLang="zh-CN" dirty="0" smtClean="0"/>
              <a:t>LED</a:t>
            </a:r>
            <a:r>
              <a:rPr lang="zh-CN" altLang="en-US" dirty="0" smtClean="0"/>
              <a:t>按键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24554" y="2730663"/>
            <a:ext cx="308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上下按键，</a:t>
            </a:r>
            <a:r>
              <a:rPr lang="en-US" altLang="zh-CN" dirty="0" smtClean="0"/>
              <a:t>LED</a:t>
            </a:r>
            <a:r>
              <a:rPr lang="zh-CN" altLang="en-US" dirty="0" smtClean="0"/>
              <a:t>参数显示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871003" y="3418449"/>
            <a:ext cx="177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预制调用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10154" y="3787781"/>
            <a:ext cx="1969477" cy="376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预制滚动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24554" y="4164037"/>
            <a:ext cx="187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输入输出选择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024554" y="4533369"/>
            <a:ext cx="2246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矩阵混音控制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771335" y="4902701"/>
            <a:ext cx="187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区域源选择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391508" y="5272033"/>
            <a:ext cx="2015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通道静音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40808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3908121" y="739037"/>
            <a:ext cx="522335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4600" b="1" i="1" cap="none" dirty="0">
                <a:solidFill>
                  <a:srgbClr val="38CD15"/>
                </a:solidFill>
              </a:rPr>
              <a:t>o</a:t>
            </a:r>
            <a:r>
              <a:rPr lang="en-US" sz="4600" b="1" i="1" cap="none" dirty="0" smtClean="0">
                <a:solidFill>
                  <a:srgbClr val="38CD15"/>
                </a:solidFill>
              </a:rPr>
              <a:t>ff the </a:t>
            </a:r>
            <a:r>
              <a:rPr lang="en-US" sz="5100" b="1" cap="none" dirty="0" smtClean="0">
                <a:solidFill>
                  <a:srgbClr val="38CD15"/>
                </a:solidFill>
              </a:rPr>
              <a:t>Wall Remotes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4418" y="1540901"/>
            <a:ext cx="6043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8CD15"/>
                </a:solidFill>
              </a:rPr>
              <a:t>FR 8 &amp; 16   Functions:</a:t>
            </a:r>
            <a:r>
              <a:rPr lang="zh-CN" altLang="en-US" sz="2800" b="1" dirty="0" smtClean="0">
                <a:solidFill>
                  <a:srgbClr val="38CD15"/>
                </a:solidFill>
              </a:rPr>
              <a:t>功能</a:t>
            </a:r>
            <a:endParaRPr lang="en-US" sz="4000" b="1" dirty="0">
              <a:solidFill>
                <a:srgbClr val="38CD15"/>
              </a:solidFill>
              <a:latin typeface="Trebuchet MS"/>
              <a:cs typeface="Trebuchet M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" y="2242159"/>
            <a:ext cx="3590925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2624747"/>
            <a:ext cx="36941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2087411"/>
            <a:ext cx="4730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14" y="4551972"/>
            <a:ext cx="6863687" cy="763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8" y="5044293"/>
            <a:ext cx="4375404" cy="163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89412" y="2478518"/>
            <a:ext cx="4335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推子可以编程控制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387065" y="2733524"/>
            <a:ext cx="194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输入增益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87065" y="3102856"/>
            <a:ext cx="150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输出增益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569612" y="3472188"/>
            <a:ext cx="1322363" cy="38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矩阵增益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709095" y="3854548"/>
            <a:ext cx="142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行程选项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683348" y="5044293"/>
            <a:ext cx="344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指示灯按键可以被编辑控制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758462" y="5184973"/>
            <a:ext cx="146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静音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07766" y="555430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A/B</a:t>
            </a:r>
            <a:r>
              <a:rPr lang="zh-CN" altLang="en-US" dirty="0" smtClean="0"/>
              <a:t>源选择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107766" y="5993977"/>
            <a:ext cx="157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07766" y="5993977"/>
            <a:ext cx="202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VU</a:t>
            </a:r>
            <a:r>
              <a:rPr lang="zh-CN" altLang="en-US" dirty="0" smtClean="0"/>
              <a:t>电平表指示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8531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3908121" y="739037"/>
            <a:ext cx="522335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4600" b="1" i="1" cap="none" dirty="0">
                <a:solidFill>
                  <a:srgbClr val="38CD15"/>
                </a:solidFill>
              </a:rPr>
              <a:t>o</a:t>
            </a:r>
            <a:r>
              <a:rPr lang="en-US" sz="4600" b="1" i="1" cap="none" dirty="0" smtClean="0">
                <a:solidFill>
                  <a:srgbClr val="38CD15"/>
                </a:solidFill>
              </a:rPr>
              <a:t>ff the </a:t>
            </a:r>
            <a:r>
              <a:rPr lang="en-US" sz="5100" b="1" cap="none" dirty="0" smtClean="0">
                <a:solidFill>
                  <a:srgbClr val="38CD15"/>
                </a:solidFill>
              </a:rPr>
              <a:t>Wall Remotes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89" y="2755726"/>
            <a:ext cx="6826685" cy="410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89" y="1653444"/>
            <a:ext cx="5812076" cy="120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47156"/>
            <a:ext cx="2947793" cy="22108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665965"/>
            <a:ext cx="2404997" cy="18037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54880" y="3249637"/>
            <a:ext cx="1237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预制调用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08098" y="3618969"/>
            <a:ext cx="1167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音量控制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54880" y="3988301"/>
            <a:ext cx="1420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静音控制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198012" y="4277824"/>
            <a:ext cx="158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A/B</a:t>
            </a:r>
            <a:r>
              <a:rPr lang="zh-CN" altLang="en-US" dirty="0" smtClean="0"/>
              <a:t>选择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023478" y="328504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逻辑输出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469945" y="3618969"/>
            <a:ext cx="106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电平表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849772" y="4647156"/>
            <a:ext cx="1830342" cy="375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功放待机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15546" y="3803635"/>
            <a:ext cx="125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EQ</a:t>
            </a:r>
            <a:r>
              <a:rPr lang="zh-CN" altLang="en-US" dirty="0" smtClean="0"/>
              <a:t>调整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469945" y="2755726"/>
            <a:ext cx="1420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可控功能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469945" y="5022166"/>
            <a:ext cx="2210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其他可控的功能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005711" y="5391498"/>
            <a:ext cx="1533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背景图频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98012" y="5760830"/>
            <a:ext cx="158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逻辑控制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87065" y="6130162"/>
            <a:ext cx="129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布局设计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06446" y="6314828"/>
            <a:ext cx="1420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页面设置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7202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3908121" y="739034"/>
            <a:ext cx="522335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4600" b="1" i="1" cap="none" dirty="0" smtClean="0">
                <a:solidFill>
                  <a:srgbClr val="38CD15"/>
                </a:solidFill>
              </a:rPr>
              <a:t>Rack Mount Mixers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13" t="14063" r="3583" b="14063"/>
          <a:stretch/>
        </p:blipFill>
        <p:spPr>
          <a:xfrm>
            <a:off x="76202" y="1691365"/>
            <a:ext cx="5398716" cy="61623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35" y="2714980"/>
            <a:ext cx="5469566" cy="50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338" y="3512622"/>
            <a:ext cx="5449980" cy="10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513" y="4832914"/>
            <a:ext cx="5478905" cy="1526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8231" y="3352640"/>
            <a:ext cx="2357504" cy="3807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latin typeface="+mn-lt"/>
              </a:rPr>
              <a:t>MX</a:t>
            </a:r>
            <a:r>
              <a:rPr lang="en-US" b="1" dirty="0" smtClean="0">
                <a:latin typeface="+mn-lt"/>
              </a:rPr>
              <a:t> </a:t>
            </a:r>
            <a:r>
              <a:rPr lang="en-US" sz="3100" b="1" dirty="0" smtClean="0">
                <a:latin typeface="+mn-lt"/>
              </a:rPr>
              <a:t>– 406:  </a:t>
            </a:r>
            <a:endParaRPr lang="en-US" sz="3100" b="1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538418" y="1677270"/>
            <a:ext cx="1879334" cy="475992"/>
          </a:xfrm>
        </p:spPr>
        <p:txBody>
          <a:bodyPr>
            <a:noAutofit/>
          </a:bodyPr>
          <a:lstStyle/>
          <a:p>
            <a:pPr algn="l"/>
            <a:r>
              <a:rPr lang="en-US" sz="2800" b="1" i="0" dirty="0" smtClean="0">
                <a:solidFill>
                  <a:schemeClr val="tx1"/>
                </a:solidFill>
              </a:rPr>
              <a:t>LX – 308 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sp>
        <p:nvSpPr>
          <p:cNvPr id="17" name="Text Placeholder 4"/>
          <p:cNvSpPr txBox="1">
            <a:spLocks/>
          </p:cNvSpPr>
          <p:nvPr/>
        </p:nvSpPr>
        <p:spPr>
          <a:xfrm>
            <a:off x="5518041" y="2426789"/>
            <a:ext cx="1781418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b="1" i="0" dirty="0">
                <a:solidFill>
                  <a:schemeClr val="tx1"/>
                </a:solidFill>
              </a:rPr>
              <a:t>M</a:t>
            </a:r>
            <a:r>
              <a:rPr lang="en-US" sz="2800" b="1" i="0" dirty="0" smtClean="0">
                <a:solidFill>
                  <a:schemeClr val="tx1"/>
                </a:solidFill>
              </a:rPr>
              <a:t>X – 206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524480" y="4824754"/>
            <a:ext cx="2357504" cy="3807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i="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2800" b="1" dirty="0" smtClean="0">
                <a:latin typeface="+mn-lt"/>
              </a:rPr>
              <a:t>MX – 508: </a:t>
            </a:r>
            <a:endParaRPr lang="en-US" sz="2800" b="1" dirty="0">
              <a:latin typeface="+mn-lt"/>
            </a:endParaRP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5518040" y="2703692"/>
            <a:ext cx="3933641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 6 </a:t>
            </a:r>
            <a:r>
              <a:rPr lang="en-US" sz="2400" b="1" i="0" dirty="0" err="1" smtClean="0">
                <a:solidFill>
                  <a:srgbClr val="1B00C0"/>
                </a:solidFill>
              </a:rPr>
              <a:t>ch.</a:t>
            </a:r>
            <a:r>
              <a:rPr lang="en-US" sz="2400" b="1" i="0" dirty="0" smtClean="0">
                <a:solidFill>
                  <a:srgbClr val="1B00C0"/>
                </a:solidFill>
              </a:rPr>
              <a:t> </a:t>
            </a:r>
            <a:r>
              <a:rPr lang="en-US" sz="2400" b="1" i="0" dirty="0" err="1" smtClean="0">
                <a:solidFill>
                  <a:srgbClr val="1B00C0"/>
                </a:solidFill>
              </a:rPr>
              <a:t>Mic</a:t>
            </a:r>
            <a:r>
              <a:rPr lang="en-US" sz="2400" b="1" i="0" dirty="0" smtClean="0">
                <a:solidFill>
                  <a:srgbClr val="1B00C0"/>
                </a:solidFill>
              </a:rPr>
              <a:t> Mixer</a:t>
            </a:r>
            <a:r>
              <a:rPr lang="zh-CN" altLang="en-US" sz="1800" b="1" i="0" dirty="0" smtClean="0">
                <a:solidFill>
                  <a:srgbClr val="1B00C0"/>
                </a:solidFill>
              </a:rPr>
              <a:t>混音器</a:t>
            </a:r>
            <a:endParaRPr lang="en-US" sz="1800" b="1" i="0" dirty="0">
              <a:solidFill>
                <a:srgbClr val="1B00C0"/>
              </a:solidFill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5518231" y="3634191"/>
            <a:ext cx="3841669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 6 </a:t>
            </a:r>
            <a:r>
              <a:rPr lang="en-US" sz="2400" b="1" i="0" dirty="0" err="1" smtClean="0">
                <a:solidFill>
                  <a:srgbClr val="1B00C0"/>
                </a:solidFill>
              </a:rPr>
              <a:t>ch.</a:t>
            </a:r>
            <a:r>
              <a:rPr lang="en-US" sz="2400" b="1" i="0" dirty="0" smtClean="0">
                <a:solidFill>
                  <a:srgbClr val="1B00C0"/>
                </a:solidFill>
              </a:rPr>
              <a:t> Mic/Line Mixer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5556331" y="4212210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Aux outputs, pan </a:t>
            </a:r>
            <a:r>
              <a:rPr lang="en-US" sz="2400" b="1" i="0" dirty="0" smtClean="0">
                <a:solidFill>
                  <a:srgbClr val="1B00C0"/>
                </a:solidFill>
              </a:rPr>
              <a:t>control</a:t>
            </a:r>
            <a:r>
              <a:rPr lang="zh-CN" altLang="en-US" sz="1600" b="1" i="0" dirty="0" smtClean="0">
                <a:solidFill>
                  <a:srgbClr val="1B00C0"/>
                </a:solidFill>
              </a:rPr>
              <a:t>混音器，带辅助输出，相位控制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5452641" y="1802427"/>
            <a:ext cx="3900563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 8 </a:t>
            </a:r>
            <a:r>
              <a:rPr lang="en-US" sz="2400" b="1" i="0" dirty="0" err="1" smtClean="0">
                <a:solidFill>
                  <a:srgbClr val="1B00C0"/>
                </a:solidFill>
              </a:rPr>
              <a:t>ch.</a:t>
            </a:r>
            <a:r>
              <a:rPr lang="en-US" sz="2400" b="1" i="0" dirty="0" smtClean="0">
                <a:solidFill>
                  <a:srgbClr val="1B00C0"/>
                </a:solidFill>
              </a:rPr>
              <a:t> Line Mixer</a:t>
            </a:r>
            <a:r>
              <a:rPr lang="zh-CN" altLang="en-US" sz="1800" b="1" i="0" dirty="0" smtClean="0">
                <a:solidFill>
                  <a:srgbClr val="1B00C0"/>
                </a:solidFill>
              </a:rPr>
              <a:t>混音器</a:t>
            </a:r>
            <a:endParaRPr lang="en-US" sz="1800" b="1" i="0" dirty="0">
              <a:solidFill>
                <a:srgbClr val="1B00C0"/>
              </a:solidFill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5556331" y="5053224"/>
            <a:ext cx="389535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 8 </a:t>
            </a:r>
            <a:r>
              <a:rPr lang="en-US" sz="2400" b="1" i="0" dirty="0" err="1" smtClean="0">
                <a:solidFill>
                  <a:srgbClr val="1B00C0"/>
                </a:solidFill>
              </a:rPr>
              <a:t>ch.</a:t>
            </a:r>
            <a:r>
              <a:rPr lang="en-US" sz="2400" b="1" i="0" dirty="0" smtClean="0">
                <a:solidFill>
                  <a:srgbClr val="1B00C0"/>
                </a:solidFill>
              </a:rPr>
              <a:t> Mic/Line Mixer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5556331" y="5366399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2 Aux outs, pan control, </a:t>
            </a:r>
          </a:p>
        </p:txBody>
      </p:sp>
      <p:sp>
        <p:nvSpPr>
          <p:cNvPr id="28" name="Text Placeholder 4"/>
          <p:cNvSpPr txBox="1">
            <a:spLocks/>
          </p:cNvSpPr>
          <p:nvPr/>
        </p:nvSpPr>
        <p:spPr>
          <a:xfrm>
            <a:off x="5525364" y="6257050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3-band EQ per </a:t>
            </a:r>
            <a:r>
              <a:rPr lang="en-US" sz="2400" b="1" i="0" dirty="0" smtClean="0">
                <a:solidFill>
                  <a:srgbClr val="1B00C0"/>
                </a:solidFill>
              </a:rPr>
              <a:t>channel</a:t>
            </a:r>
            <a:r>
              <a:rPr lang="zh-CN" altLang="en-US" sz="1800" b="1" i="0" dirty="0" smtClean="0">
                <a:solidFill>
                  <a:srgbClr val="1B00C0"/>
                </a:solidFill>
              </a:rPr>
              <a:t>混音器，辅助输出，相位控制，</a:t>
            </a:r>
            <a:r>
              <a:rPr lang="en-US" altLang="zh-CN" sz="1800" b="1" i="0" dirty="0" smtClean="0">
                <a:solidFill>
                  <a:srgbClr val="1B00C0"/>
                </a:solidFill>
              </a:rPr>
              <a:t>EQ</a:t>
            </a:r>
            <a:r>
              <a:rPr lang="zh-CN" altLang="en-US" sz="1800" b="1" i="0" dirty="0" smtClean="0">
                <a:solidFill>
                  <a:srgbClr val="1B00C0"/>
                </a:solidFill>
              </a:rPr>
              <a:t>控制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228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" y="0"/>
            <a:ext cx="9171813" cy="68961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580" y="306073"/>
            <a:ext cx="2761478" cy="345417"/>
          </a:xfrm>
          <a:prstGeom prst="rect">
            <a:avLst/>
          </a:prstGeom>
        </p:spPr>
      </p:pic>
      <p:sp>
        <p:nvSpPr>
          <p:cNvPr id="25" name="Content Placeholder 14"/>
          <p:cNvSpPr txBox="1">
            <a:spLocks/>
          </p:cNvSpPr>
          <p:nvPr/>
        </p:nvSpPr>
        <p:spPr>
          <a:xfrm>
            <a:off x="4572000" y="1859537"/>
            <a:ext cx="4459266" cy="535275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NE Processors (networked)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4 x 4, 4 x 8, 8 x 8</a:t>
            </a:r>
          </a:p>
          <a:p>
            <a:pPr lvl="2"/>
            <a:r>
              <a:rPr lang="en-US" sz="2000" dirty="0" smtClean="0">
                <a:solidFill>
                  <a:schemeClr val="bg1"/>
                </a:solidFill>
              </a:rPr>
              <a:t>Add </a:t>
            </a:r>
            <a:r>
              <a:rPr lang="en-US" sz="2000" dirty="0" err="1" smtClean="0">
                <a:solidFill>
                  <a:schemeClr val="bg1"/>
                </a:solidFill>
              </a:rPr>
              <a:t>Mic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Pre’s</a:t>
            </a:r>
            <a:endParaRPr lang="en-US" sz="2000" dirty="0" smtClean="0">
              <a:solidFill>
                <a:schemeClr val="bg1"/>
              </a:solidFill>
            </a:endParaRPr>
          </a:p>
          <a:p>
            <a:pPr lvl="2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添加话放</a:t>
            </a:r>
            <a:endParaRPr lang="en-US" sz="2000" dirty="0" smtClean="0">
              <a:solidFill>
                <a:schemeClr val="bg1"/>
              </a:solidFill>
            </a:endParaRPr>
          </a:p>
          <a:p>
            <a:pPr lvl="2"/>
            <a:r>
              <a:rPr lang="en-US" sz="2000" dirty="0" smtClean="0">
                <a:solidFill>
                  <a:schemeClr val="bg1"/>
                </a:solidFill>
              </a:rPr>
              <a:t>Add Dante, </a:t>
            </a:r>
            <a:r>
              <a:rPr lang="en-US" sz="2000" dirty="0" err="1" smtClean="0">
                <a:solidFill>
                  <a:schemeClr val="bg1"/>
                </a:solidFill>
              </a:rPr>
              <a:t>Cobranet</a:t>
            </a:r>
            <a:r>
              <a:rPr lang="en-US" sz="2000" dirty="0" smtClean="0">
                <a:solidFill>
                  <a:schemeClr val="bg1"/>
                </a:solidFill>
              </a:rPr>
              <a:t>, AES</a:t>
            </a:r>
          </a:p>
          <a:p>
            <a:pPr lvl="2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</a:t>
            </a:r>
            <a:r>
              <a:rPr lang="en-US" altLang="zh-CN" sz="2000" dirty="0" smtClean="0">
                <a:solidFill>
                  <a:schemeClr val="bg1"/>
                </a:solidFill>
              </a:rPr>
              <a:t>DANTE</a:t>
            </a:r>
            <a:r>
              <a:rPr lang="zh-CN" altLang="en-US" sz="2000" dirty="0" smtClean="0">
                <a:solidFill>
                  <a:schemeClr val="bg1"/>
                </a:solidFill>
              </a:rPr>
              <a:t>，</a:t>
            </a:r>
            <a:r>
              <a:rPr lang="en-US" altLang="zh-CN" sz="2000" dirty="0" err="1" smtClean="0">
                <a:solidFill>
                  <a:schemeClr val="bg1"/>
                </a:solidFill>
              </a:rPr>
              <a:t>Cobranet</a:t>
            </a:r>
            <a:r>
              <a:rPr lang="zh-CN" altLang="en-US" sz="2000" dirty="0" smtClean="0">
                <a:solidFill>
                  <a:schemeClr val="bg1"/>
                </a:solidFill>
              </a:rPr>
              <a:t>，</a:t>
            </a:r>
            <a:r>
              <a:rPr lang="en-US" altLang="zh-CN" sz="2000" dirty="0" smtClean="0">
                <a:solidFill>
                  <a:schemeClr val="bg1"/>
                </a:solidFill>
              </a:rPr>
              <a:t>AES</a:t>
            </a:r>
            <a:endParaRPr lang="en-US" sz="2000" dirty="0" smtClean="0">
              <a:solidFill>
                <a:schemeClr val="bg1"/>
              </a:solidFill>
            </a:endParaRPr>
          </a:p>
          <a:p>
            <a:pPr lvl="2"/>
            <a:r>
              <a:rPr lang="en-US" sz="2000" dirty="0" smtClean="0">
                <a:solidFill>
                  <a:schemeClr val="bg1"/>
                </a:solidFill>
              </a:rPr>
              <a:t>Add Logic triggers</a:t>
            </a:r>
          </a:p>
          <a:p>
            <a:pPr lvl="2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添加逻辑控制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Ne24.24m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Any combination up to 24 in/out</a:t>
            </a:r>
          </a:p>
          <a:p>
            <a:pPr lvl="1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任意组合多达</a:t>
            </a:r>
            <a:r>
              <a:rPr lang="en-US" altLang="zh-CN" dirty="0" smtClean="0">
                <a:solidFill>
                  <a:schemeClr val="bg1"/>
                </a:solidFill>
              </a:rPr>
              <a:t>24</a:t>
            </a:r>
            <a:r>
              <a:rPr lang="zh-CN" altLang="en-US" dirty="0" smtClean="0">
                <a:solidFill>
                  <a:schemeClr val="bg1"/>
                </a:solidFill>
              </a:rPr>
              <a:t>路输入输出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Add Logic triggers</a:t>
            </a:r>
          </a:p>
          <a:p>
            <a:pPr lvl="1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添加逻辑控制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Protea</a:t>
            </a:r>
            <a:r>
              <a:rPr lang="en-US" dirty="0" smtClean="0">
                <a:solidFill>
                  <a:schemeClr val="bg1"/>
                </a:solidFill>
              </a:rPr>
              <a:t> Speaker </a:t>
            </a:r>
            <a:r>
              <a:rPr lang="en-US" dirty="0">
                <a:solidFill>
                  <a:schemeClr val="bg1"/>
                </a:solidFill>
              </a:rPr>
              <a:t>SP Processors (SP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音箱处理器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3.6SP , 3 In – 6 Out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3.6</a:t>
            </a:r>
            <a:r>
              <a:rPr lang="en-US" altLang="zh-CN" dirty="0" smtClean="0">
                <a:solidFill>
                  <a:schemeClr val="bg1"/>
                </a:solidFill>
              </a:rPr>
              <a:t>SP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r>
              <a:rPr lang="en-US" altLang="zh-CN" dirty="0" smtClean="0">
                <a:solidFill>
                  <a:schemeClr val="bg1"/>
                </a:solidFill>
              </a:rPr>
              <a:t>-6</a:t>
            </a:r>
            <a:r>
              <a:rPr lang="zh-CN" altLang="en-US" dirty="0" smtClean="0">
                <a:solidFill>
                  <a:schemeClr val="bg1"/>
                </a:solidFill>
              </a:rPr>
              <a:t>输出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4.8SP , 4 In – 8 Out</a:t>
            </a:r>
            <a:endParaRPr lang="en-US" dirty="0">
              <a:solidFill>
                <a:schemeClr val="bg1"/>
              </a:solidFill>
            </a:endParaRPr>
          </a:p>
          <a:p>
            <a:pPr marL="457200" lvl="1" indent="0"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4.8</a:t>
            </a:r>
            <a:r>
              <a:rPr lang="en-US" altLang="zh-CN" dirty="0" smtClean="0">
                <a:solidFill>
                  <a:schemeClr val="bg1"/>
                </a:solidFill>
              </a:rPr>
              <a:t>SP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r>
              <a:rPr lang="en-US" altLang="zh-CN" dirty="0" smtClean="0">
                <a:solidFill>
                  <a:schemeClr val="bg1"/>
                </a:solidFill>
              </a:rPr>
              <a:t>-8</a:t>
            </a:r>
            <a:r>
              <a:rPr lang="zh-CN" altLang="en-US" dirty="0" smtClean="0">
                <a:solidFill>
                  <a:schemeClr val="bg1"/>
                </a:solidFill>
              </a:rPr>
              <a:t>输出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Content Placeholder 16"/>
          <p:cNvSpPr txBox="1">
            <a:spLocks/>
          </p:cNvSpPr>
          <p:nvPr/>
        </p:nvSpPr>
        <p:spPr>
          <a:xfrm>
            <a:off x="354862" y="1505244"/>
            <a:ext cx="3853884" cy="539085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35 Watts to 12,000W 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35</a:t>
            </a:r>
            <a:r>
              <a:rPr lang="zh-CN" altLang="en-US" dirty="0" smtClean="0">
                <a:solidFill>
                  <a:schemeClr val="bg1"/>
                </a:solidFill>
              </a:rPr>
              <a:t>瓦到</a:t>
            </a:r>
            <a:r>
              <a:rPr lang="en-US" altLang="zh-CN" dirty="0" smtClean="0">
                <a:solidFill>
                  <a:schemeClr val="bg1"/>
                </a:solidFill>
              </a:rPr>
              <a:t>12000</a:t>
            </a:r>
            <a:r>
              <a:rPr lang="zh-CN" altLang="en-US" dirty="0" smtClean="0">
                <a:solidFill>
                  <a:schemeClr val="bg1"/>
                </a:solidFill>
              </a:rPr>
              <a:t>瓦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1, 2, 4, 8 channels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</a:rPr>
              <a:t>8</a:t>
            </a:r>
            <a:r>
              <a:rPr lang="zh-CN" altLang="en-US" dirty="0" smtClean="0">
                <a:solidFill>
                  <a:schemeClr val="bg1"/>
                </a:solidFill>
              </a:rPr>
              <a:t>通道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Low Z &amp; High Z options</a:t>
            </a: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低阻</a:t>
            </a:r>
            <a:r>
              <a:rPr lang="en-US" altLang="zh-CN" dirty="0" smtClean="0">
                <a:solidFill>
                  <a:schemeClr val="bg1"/>
                </a:solidFill>
              </a:rPr>
              <a:t>&amp;</a:t>
            </a:r>
            <a:r>
              <a:rPr lang="zh-CN" altLang="en-US" dirty="0" smtClean="0">
                <a:solidFill>
                  <a:schemeClr val="bg1"/>
                </a:solidFill>
              </a:rPr>
              <a:t>高阻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 25V and 100V options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25</a:t>
            </a:r>
            <a:r>
              <a:rPr lang="en-US" altLang="zh-CN" dirty="0" smtClean="0">
                <a:solidFill>
                  <a:schemeClr val="bg1"/>
                </a:solidFill>
              </a:rPr>
              <a:t>V</a:t>
            </a:r>
            <a:r>
              <a:rPr lang="zh-CN" altLang="en-US" dirty="0" smtClean="0">
                <a:solidFill>
                  <a:schemeClr val="bg1"/>
                </a:solidFill>
              </a:rPr>
              <a:t>和</a:t>
            </a:r>
            <a:r>
              <a:rPr lang="en-US" altLang="zh-CN" dirty="0" smtClean="0">
                <a:solidFill>
                  <a:schemeClr val="bg1"/>
                </a:solidFill>
              </a:rPr>
              <a:t>100V</a:t>
            </a:r>
            <a:r>
              <a:rPr lang="zh-CN" altLang="en-US" dirty="0" smtClean="0">
                <a:solidFill>
                  <a:schemeClr val="bg1"/>
                </a:solidFill>
              </a:rPr>
              <a:t>选项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Standard (straight) amps</a:t>
            </a: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标准（线性）功放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Network Enabled     </a:t>
            </a:r>
            <a:r>
              <a:rPr lang="zh-CN" altLang="en-US" dirty="0" smtClean="0">
                <a:solidFill>
                  <a:schemeClr val="bg1"/>
                </a:solidFill>
              </a:rPr>
              <a:t>网络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Add DSP (</a:t>
            </a:r>
            <a:r>
              <a:rPr lang="en-US" dirty="0" err="1" smtClean="0">
                <a:solidFill>
                  <a:schemeClr val="bg1"/>
                </a:solidFill>
              </a:rPr>
              <a:t>Protea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pPr lvl="1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添加</a:t>
            </a:r>
            <a:r>
              <a:rPr lang="en-US" altLang="zh-CN" dirty="0" smtClean="0">
                <a:solidFill>
                  <a:schemeClr val="bg1"/>
                </a:solidFill>
              </a:rPr>
              <a:t>DSP</a:t>
            </a:r>
            <a:r>
              <a:rPr lang="zh-CN" altLang="en-US" dirty="0" smtClean="0">
                <a:solidFill>
                  <a:schemeClr val="bg1"/>
                </a:solidFill>
              </a:rPr>
              <a:t>（</a:t>
            </a:r>
            <a:r>
              <a:rPr lang="en-US" altLang="zh-CN" dirty="0" err="1" smtClean="0">
                <a:solidFill>
                  <a:schemeClr val="bg1"/>
                </a:solidFill>
              </a:rPr>
              <a:t>Protea</a:t>
            </a:r>
            <a:r>
              <a:rPr lang="zh-CN" altLang="en-US" dirty="0" smtClean="0">
                <a:solidFill>
                  <a:schemeClr val="bg1"/>
                </a:solidFill>
              </a:rPr>
              <a:t>软件）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Add </a:t>
            </a:r>
            <a:r>
              <a:rPr lang="en-US" dirty="0" err="1" smtClean="0">
                <a:solidFill>
                  <a:schemeClr val="bg1"/>
                </a:solidFill>
              </a:rPr>
              <a:t>Mic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Pre’s</a:t>
            </a:r>
            <a:endParaRPr lang="en-US" dirty="0" smtClean="0">
              <a:solidFill>
                <a:schemeClr val="bg1"/>
              </a:solidFill>
            </a:endParaRPr>
          </a:p>
          <a:p>
            <a:pPr lvl="1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添加话放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Add Dante, </a:t>
            </a:r>
            <a:r>
              <a:rPr lang="en-US" dirty="0" err="1" smtClean="0">
                <a:solidFill>
                  <a:schemeClr val="bg1"/>
                </a:solidFill>
              </a:rPr>
              <a:t>Cobranet</a:t>
            </a:r>
            <a:r>
              <a:rPr lang="en-US" dirty="0" smtClean="0">
                <a:solidFill>
                  <a:schemeClr val="bg1"/>
                </a:solidFill>
              </a:rPr>
              <a:t>  AES</a:t>
            </a:r>
          </a:p>
          <a:p>
            <a:pPr lvl="1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添加</a:t>
            </a:r>
            <a:r>
              <a:rPr lang="en-US" altLang="zh-CN" dirty="0" smtClean="0">
                <a:solidFill>
                  <a:schemeClr val="bg1"/>
                </a:solidFill>
              </a:rPr>
              <a:t>DANTE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err="1" smtClean="0">
                <a:solidFill>
                  <a:schemeClr val="bg1"/>
                </a:solidFill>
              </a:rPr>
              <a:t>Cobranet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</a:rPr>
              <a:t>AES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8" name="Text Placeholder 13"/>
          <p:cNvSpPr txBox="1">
            <a:spLocks/>
          </p:cNvSpPr>
          <p:nvPr/>
        </p:nvSpPr>
        <p:spPr>
          <a:xfrm>
            <a:off x="354862" y="1059750"/>
            <a:ext cx="3039695" cy="6151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i="0" dirty="0" smtClean="0">
                <a:solidFill>
                  <a:schemeClr val="bg1"/>
                </a:solidFill>
              </a:rPr>
              <a:t>Amplifiers</a:t>
            </a:r>
            <a:r>
              <a:rPr lang="zh-CN" altLang="en-US" sz="1600" b="1" i="0" dirty="0" smtClean="0">
                <a:solidFill>
                  <a:schemeClr val="bg1"/>
                </a:solidFill>
              </a:rPr>
              <a:t>功率放大器</a:t>
            </a:r>
            <a:endParaRPr lang="en-US" sz="1600" b="1" i="0" dirty="0">
              <a:solidFill>
                <a:schemeClr val="bg1"/>
              </a:solidFill>
            </a:endParaRPr>
          </a:p>
        </p:txBody>
      </p:sp>
      <p:sp>
        <p:nvSpPr>
          <p:cNvPr id="29" name="Text Placeholder 15"/>
          <p:cNvSpPr txBox="1">
            <a:spLocks/>
          </p:cNvSpPr>
          <p:nvPr/>
        </p:nvSpPr>
        <p:spPr>
          <a:xfrm>
            <a:off x="4208746" y="1059750"/>
            <a:ext cx="4822520" cy="1022647"/>
          </a:xfrm>
          <a:prstGeom prst="rect">
            <a:avLst/>
          </a:prstGeom>
        </p:spPr>
        <p:txBody>
          <a:bodyPr>
            <a:no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DSP &amp; Matrix Processors</a:t>
            </a:r>
          </a:p>
          <a:p>
            <a:pPr indent="0" algn="ctr">
              <a:lnSpc>
                <a:spcPct val="1000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</a:rPr>
              <a:t>DSP</a:t>
            </a:r>
            <a:r>
              <a:rPr lang="zh-CN" altLang="en-US" b="1" dirty="0" smtClean="0">
                <a:solidFill>
                  <a:schemeClr val="bg1"/>
                </a:solidFill>
              </a:rPr>
              <a:t>和矩阵输出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7" name="Title 12"/>
          <p:cNvSpPr txBox="1">
            <a:spLocks/>
          </p:cNvSpPr>
          <p:nvPr/>
        </p:nvSpPr>
        <p:spPr>
          <a:xfrm>
            <a:off x="354862" y="464544"/>
            <a:ext cx="8588724" cy="79133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Product Overview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937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600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0"/>
                            </p:stCondLst>
                            <p:childTnLst>
                              <p:par>
                                <p:cTn id="1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3000"/>
                            </p:stCondLst>
                            <p:childTnLst>
                              <p:par>
                                <p:cTn id="1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0"/>
                            </p:stCondLst>
                            <p:childTnLst>
                              <p:par>
                                <p:cTn id="1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7000"/>
                            </p:stCondLst>
                            <p:childTnLst>
                              <p:par>
                                <p:cTn id="2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8000"/>
                            </p:stCondLst>
                            <p:childTnLst>
                              <p:par>
                                <p:cTn id="2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9000"/>
                            </p:stCondLst>
                            <p:childTnLst>
                              <p:par>
                                <p:cTn id="2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41000"/>
                            </p:stCondLst>
                            <p:childTnLst>
                              <p:par>
                                <p:cTn id="2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8" grpId="0" build="p"/>
      <p:bldP spid="29" grpId="0" build="p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3908121" y="739034"/>
            <a:ext cx="522335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4600" b="1" i="1" cap="none" dirty="0" smtClean="0">
                <a:solidFill>
                  <a:srgbClr val="38CD15"/>
                </a:solidFill>
              </a:rPr>
              <a:t>Rack Mount EQ’s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" y="1665965"/>
            <a:ext cx="5006220" cy="661238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259" y="2710920"/>
            <a:ext cx="4934596" cy="66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32" y="3543009"/>
            <a:ext cx="4961123" cy="163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9" y="5519871"/>
            <a:ext cx="5150399" cy="1189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627" y="3806888"/>
            <a:ext cx="2754340" cy="38074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latin typeface="+mn-lt"/>
              </a:rPr>
              <a:t>GQX</a:t>
            </a:r>
            <a:r>
              <a:rPr lang="en-US" b="1" dirty="0" smtClean="0">
                <a:latin typeface="+mn-lt"/>
              </a:rPr>
              <a:t> – 3102  </a:t>
            </a:r>
            <a:endParaRPr lang="en-US" b="1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98718" y="1715370"/>
            <a:ext cx="1879334" cy="475992"/>
          </a:xfrm>
        </p:spPr>
        <p:txBody>
          <a:bodyPr>
            <a:noAutofit/>
          </a:bodyPr>
          <a:lstStyle/>
          <a:p>
            <a:pPr algn="l"/>
            <a:r>
              <a:rPr lang="en-US" sz="2800" b="1" i="0" dirty="0" smtClean="0">
                <a:solidFill>
                  <a:schemeClr val="tx1"/>
                </a:solidFill>
              </a:rPr>
              <a:t>XR-1001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sp>
        <p:nvSpPr>
          <p:cNvPr id="17" name="Text Placeholder 4"/>
          <p:cNvSpPr txBox="1">
            <a:spLocks/>
          </p:cNvSpPr>
          <p:nvPr/>
        </p:nvSpPr>
        <p:spPr>
          <a:xfrm>
            <a:off x="5378341" y="2477589"/>
            <a:ext cx="1781418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b="1" i="0" dirty="0" smtClean="0">
                <a:solidFill>
                  <a:schemeClr val="tx1"/>
                </a:solidFill>
              </a:rPr>
              <a:t>CLX – 52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392358" y="5724955"/>
            <a:ext cx="3028438" cy="3807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i="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2800" b="1" dirty="0" smtClean="0">
                <a:latin typeface="+mn-lt"/>
              </a:rPr>
              <a:t>MQX – 2310</a:t>
            </a:r>
            <a:endParaRPr lang="en-US" sz="2800" b="1" dirty="0">
              <a:latin typeface="+mn-lt"/>
            </a:endParaRP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5378341" y="3047184"/>
            <a:ext cx="3128736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 Comp/limiter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立体声压缩器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/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限制器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5405058" y="4495548"/>
            <a:ext cx="389535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Dual 31-band EQ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双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31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段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均衡器（可调频点高通滤波）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5124531" y="3877656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5398718" y="2158619"/>
            <a:ext cx="3589312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Stereo/Dual mono x-over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立体声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/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双单声道分频器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5405058" y="6215800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Dual 31-band </a:t>
            </a:r>
            <a:r>
              <a:rPr lang="en-US" sz="2400" b="1" i="0" dirty="0" smtClean="0">
                <a:solidFill>
                  <a:srgbClr val="1B00C0"/>
                </a:solidFill>
              </a:rPr>
              <a:t>EQ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双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31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段图示均衡器</a:t>
            </a:r>
            <a:endParaRPr lang="en-US" sz="2400" b="1" i="0" dirty="0" smtClean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53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sp>
        <p:nvSpPr>
          <p:cNvPr id="11" name="Title 12"/>
          <p:cNvSpPr txBox="1">
            <a:spLocks/>
          </p:cNvSpPr>
          <p:nvPr/>
        </p:nvSpPr>
        <p:spPr>
          <a:xfrm>
            <a:off x="3908121" y="739034"/>
            <a:ext cx="5223353" cy="9144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4600" b="1" i="1" cap="none" dirty="0" smtClean="0">
                <a:solidFill>
                  <a:srgbClr val="38CD15"/>
                </a:solidFill>
              </a:rPr>
              <a:t>Speaker Processors</a:t>
            </a:r>
            <a:endParaRPr lang="en-US" sz="5100" b="1" cap="none" dirty="0">
              <a:solidFill>
                <a:srgbClr val="38CD15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1" y="1759622"/>
            <a:ext cx="8934415" cy="845791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70" y="3833705"/>
            <a:ext cx="8934415" cy="81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Placeholder 4"/>
          <p:cNvSpPr txBox="1">
            <a:spLocks/>
          </p:cNvSpPr>
          <p:nvPr/>
        </p:nvSpPr>
        <p:spPr>
          <a:xfrm>
            <a:off x="1091838" y="2830403"/>
            <a:ext cx="1128704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800" b="1" i="0" dirty="0" smtClean="0">
                <a:solidFill>
                  <a:schemeClr val="tx1"/>
                </a:solidFill>
              </a:rPr>
              <a:t>3.6 SP</a:t>
            </a:r>
            <a:endParaRPr lang="en-US" sz="2800" b="1" i="0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79683" y="4854626"/>
            <a:ext cx="1464069" cy="3807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i="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2800" b="1" dirty="0" smtClean="0">
                <a:latin typeface="+mn-lt"/>
              </a:rPr>
              <a:t>4.8 SP</a:t>
            </a:r>
            <a:endParaRPr lang="en-US" sz="2800" b="1" dirty="0">
              <a:latin typeface="+mn-lt"/>
            </a:endParaRP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343752" y="2829624"/>
            <a:ext cx="5748062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3 input x 6 Output programmable DSP         3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输入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6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输出</a:t>
            </a:r>
            <a:r>
              <a:rPr lang="en-US" sz="2400" b="1" i="0" dirty="0" smtClean="0">
                <a:solidFill>
                  <a:srgbClr val="1B00C0"/>
                </a:solidFill>
              </a:rPr>
              <a:t> 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可编程处理器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2" name="Text Placeholder 4"/>
          <p:cNvSpPr txBox="1">
            <a:spLocks/>
          </p:cNvSpPr>
          <p:nvPr/>
        </p:nvSpPr>
        <p:spPr>
          <a:xfrm>
            <a:off x="4015198" y="5234802"/>
            <a:ext cx="3606110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2400" b="1" i="0" dirty="0">
              <a:solidFill>
                <a:srgbClr val="1B00C0"/>
              </a:solidFill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2444525" y="4811714"/>
            <a:ext cx="5748062" cy="6009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b="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400" b="1" i="0" dirty="0" smtClean="0">
                <a:solidFill>
                  <a:srgbClr val="1B00C0"/>
                </a:solidFill>
              </a:rPr>
              <a:t>4 input x 8 Output programmable DSP         4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输入</a:t>
            </a:r>
            <a:r>
              <a:rPr lang="en-US" altLang="zh-CN" sz="2400" b="1" i="0" dirty="0" smtClean="0">
                <a:solidFill>
                  <a:srgbClr val="1B00C0"/>
                </a:solidFill>
              </a:rPr>
              <a:t>8</a:t>
            </a:r>
            <a:r>
              <a:rPr lang="zh-CN" altLang="en-US" sz="2400" b="1" i="0" dirty="0" smtClean="0">
                <a:solidFill>
                  <a:srgbClr val="1B00C0"/>
                </a:solidFill>
              </a:rPr>
              <a:t>输出可编程处理器</a:t>
            </a:r>
            <a:r>
              <a:rPr lang="en-US" sz="2400" b="1" i="0" dirty="0" smtClean="0">
                <a:solidFill>
                  <a:srgbClr val="1B00C0"/>
                </a:solidFill>
              </a:rPr>
              <a:t> </a:t>
            </a:r>
            <a:endParaRPr lang="en-US" sz="2400" b="1" i="0" dirty="0">
              <a:solidFill>
                <a:srgbClr val="1B00C0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672" y="5412233"/>
            <a:ext cx="1237789" cy="13533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61" y="5342324"/>
            <a:ext cx="1036320" cy="13533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529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52" y="-608083"/>
            <a:ext cx="10033254" cy="75438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28" y="1730508"/>
            <a:ext cx="7162565" cy="895925"/>
          </a:xfrm>
          <a:prstGeom prst="rect">
            <a:avLst/>
          </a:prstGeom>
        </p:spPr>
      </p:pic>
      <p:sp>
        <p:nvSpPr>
          <p:cNvPr id="14" name="Title 12"/>
          <p:cNvSpPr txBox="1">
            <a:spLocks/>
          </p:cNvSpPr>
          <p:nvPr/>
        </p:nvSpPr>
        <p:spPr>
          <a:xfrm>
            <a:off x="260316" y="3253263"/>
            <a:ext cx="9357985" cy="164418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  <a:latin typeface="Comic Sans MS"/>
                <a:cs typeface="Comic Sans MS"/>
              </a:rPr>
              <a:t>Thank you for your</a:t>
            </a:r>
          </a:p>
          <a:p>
            <a:endParaRPr lang="en-US" sz="800" b="1" dirty="0" smtClean="0">
              <a:solidFill>
                <a:schemeClr val="bg1"/>
              </a:solidFill>
              <a:latin typeface="Comic Sans MS"/>
              <a:cs typeface="Comic Sans MS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Comic Sans MS"/>
                <a:cs typeface="Comic Sans MS"/>
              </a:rPr>
              <a:t>Interest and</a:t>
            </a:r>
            <a:r>
              <a:rPr lang="en-US" sz="14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Comic Sans MS"/>
                <a:cs typeface="Comic Sans MS"/>
              </a:rPr>
              <a:t>Attention</a:t>
            </a:r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6195045" y="6062719"/>
            <a:ext cx="2949805" cy="7774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400" cap="none" dirty="0" smtClean="0">
                <a:solidFill>
                  <a:srgbClr val="FF0000"/>
                </a:solidFill>
              </a:rPr>
              <a:t>Alex Schloesser</a:t>
            </a:r>
          </a:p>
          <a:p>
            <a:pPr>
              <a:lnSpc>
                <a:spcPct val="110000"/>
              </a:lnSpc>
            </a:pPr>
            <a:r>
              <a:rPr lang="en-US" sz="2000" cap="none" dirty="0" smtClean="0">
                <a:solidFill>
                  <a:srgbClr val="FF0000"/>
                </a:solidFill>
              </a:rPr>
              <a:t>Sales Engineer</a:t>
            </a:r>
            <a:endParaRPr lang="en-US" sz="2000" cap="non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325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2"/>
          <p:cNvSpPr txBox="1">
            <a:spLocks/>
          </p:cNvSpPr>
          <p:nvPr/>
        </p:nvSpPr>
        <p:spPr>
          <a:xfrm>
            <a:off x="397818" y="3098016"/>
            <a:ext cx="8507259" cy="6339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latin typeface="Comic Sans MS"/>
                <a:cs typeface="Comic Sans MS"/>
              </a:rPr>
              <a:t>The End</a:t>
            </a:r>
          </a:p>
        </p:txBody>
      </p:sp>
    </p:spTree>
    <p:extLst>
      <p:ext uri="{BB962C8B-B14F-4D97-AF65-F5344CB8AC3E}">
        <p14:creationId xmlns="" xmlns:p14="http://schemas.microsoft.com/office/powerpoint/2010/main" val="428168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496"/>
            <a:ext cx="9144000" cy="2491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3101" y="2085604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3366FF"/>
                </a:solidFill>
                <a:hlinkClick r:id="rId3" action="ppaction://hlinksldjump"/>
              </a:rPr>
              <a:t>Back</a:t>
            </a:r>
            <a:endParaRPr lang="en-US" sz="2400" dirty="0">
              <a:solidFill>
                <a:srgbClr val="3366FF"/>
              </a:solidFill>
            </a:endParaRPr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9642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8951"/>
            <a:ext cx="9144000" cy="2461260"/>
          </a:xfrm>
          <a:prstGeom prst="rect">
            <a:avLst/>
          </a:prstGeom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-10031" y="2080528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1474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31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0533"/>
            <a:ext cx="9144000" cy="23660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121" y="2085624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1474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92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9539"/>
            <a:ext cx="9144000" cy="24917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" y="2077910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166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442"/>
            <a:ext cx="9144000" cy="2446020"/>
          </a:xfrm>
          <a:prstGeom prst="rect">
            <a:avLst/>
          </a:prstGeom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-10029" y="2086813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Back</a:t>
            </a:r>
            <a:endParaRPr lang="en-US" sz="2400" u="sng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83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" y="2713496"/>
            <a:ext cx="9102246" cy="2491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8602" y="2085624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95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" y="0"/>
            <a:ext cx="9171813" cy="6896100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580" y="306073"/>
            <a:ext cx="2761478" cy="345417"/>
          </a:xfrm>
          <a:prstGeom prst="rect">
            <a:avLst/>
          </a:prstGeom>
        </p:spPr>
      </p:pic>
      <p:sp>
        <p:nvSpPr>
          <p:cNvPr id="5" name="Content Placeholder 14"/>
          <p:cNvSpPr txBox="1">
            <a:spLocks/>
          </p:cNvSpPr>
          <p:nvPr/>
        </p:nvSpPr>
        <p:spPr>
          <a:xfrm>
            <a:off x="4872626" y="2177159"/>
            <a:ext cx="4169103" cy="45121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solidFill>
                  <a:schemeClr val="bg1"/>
                </a:solidFill>
              </a:rPr>
              <a:t>Mic</a:t>
            </a:r>
            <a:r>
              <a:rPr lang="en-US" dirty="0" smtClean="0">
                <a:solidFill>
                  <a:schemeClr val="bg1"/>
                </a:solidFill>
              </a:rPr>
              <a:t>/Line Mixers	 </a:t>
            </a:r>
            <a:r>
              <a:rPr lang="zh-CN" altLang="en-US" dirty="0" smtClean="0">
                <a:solidFill>
                  <a:schemeClr val="bg1"/>
                </a:solidFill>
              </a:rPr>
              <a:t>混音器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MX 206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MX 406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MX 508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LX 308B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Dual 31 Graphic EQ’s </a:t>
            </a:r>
            <a:r>
              <a:rPr lang="en-US" b="1" dirty="0" smtClean="0">
                <a:solidFill>
                  <a:schemeClr val="bg1"/>
                </a:solidFill>
              </a:rPr>
              <a:t>GQX &amp; MQX</a:t>
            </a:r>
          </a:p>
          <a:p>
            <a:pPr>
              <a:buNone/>
            </a:pPr>
            <a:r>
              <a:rPr lang="zh-CN" altLang="en-US" b="1" dirty="0" smtClean="0">
                <a:solidFill>
                  <a:schemeClr val="bg1"/>
                </a:solidFill>
              </a:rPr>
              <a:t>双</a:t>
            </a:r>
            <a:r>
              <a:rPr lang="en-US" altLang="zh-CN" b="1" dirty="0" smtClean="0">
                <a:solidFill>
                  <a:schemeClr val="bg1"/>
                </a:solidFill>
              </a:rPr>
              <a:t>31</a:t>
            </a:r>
            <a:r>
              <a:rPr lang="zh-CN" altLang="en-US" b="1" dirty="0" smtClean="0">
                <a:solidFill>
                  <a:schemeClr val="bg1"/>
                </a:solidFill>
              </a:rPr>
              <a:t>段图示均衡器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Compressor/Limiter CLX -52</a:t>
            </a: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压缩器</a:t>
            </a:r>
            <a:r>
              <a:rPr lang="en-US" altLang="zh-CN" dirty="0" smtClean="0">
                <a:solidFill>
                  <a:schemeClr val="bg1"/>
                </a:solidFill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</a:rPr>
              <a:t>限制器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Stereo Crossover</a:t>
            </a: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立体声分频器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Content Placeholder 16"/>
          <p:cNvSpPr txBox="1">
            <a:spLocks/>
          </p:cNvSpPr>
          <p:nvPr/>
        </p:nvSpPr>
        <p:spPr>
          <a:xfrm>
            <a:off x="4131" y="2156763"/>
            <a:ext cx="4342785" cy="4532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WR - 1 Volume Control</a:t>
            </a:r>
            <a:r>
              <a:rPr lang="zh-CN" altLang="en-US" dirty="0" smtClean="0">
                <a:solidFill>
                  <a:schemeClr val="bg1"/>
                </a:solidFill>
              </a:rPr>
              <a:t>音量控制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WR - 2 Preset Selection</a:t>
            </a:r>
            <a:r>
              <a:rPr lang="zh-CN" altLang="en-US" dirty="0" smtClean="0">
                <a:solidFill>
                  <a:schemeClr val="bg1"/>
                </a:solidFill>
              </a:rPr>
              <a:t>预制调用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WR - 1.5 Preset &amp; Volume</a:t>
            </a:r>
            <a:r>
              <a:rPr lang="zh-CN" altLang="en-US" dirty="0" smtClean="0">
                <a:solidFill>
                  <a:schemeClr val="bg1"/>
                </a:solidFill>
              </a:rPr>
              <a:t>预制和音量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neWR</a:t>
            </a:r>
            <a:r>
              <a:rPr lang="en-US" dirty="0" smtClean="0">
                <a:solidFill>
                  <a:schemeClr val="bg1"/>
                </a:solidFill>
              </a:rPr>
              <a:t> 5 Fully Programmable</a:t>
            </a:r>
            <a:r>
              <a:rPr lang="zh-CN" altLang="en-US" dirty="0" smtClean="0">
                <a:solidFill>
                  <a:schemeClr val="bg1"/>
                </a:solidFill>
              </a:rPr>
              <a:t>可编程控制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Fader Remotes (FR Series)</a:t>
            </a:r>
            <a:r>
              <a:rPr lang="zh-CN" altLang="en-US" dirty="0" smtClean="0">
                <a:solidFill>
                  <a:schemeClr val="bg1"/>
                </a:solidFill>
              </a:rPr>
              <a:t>推子控制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iPAD</a:t>
            </a:r>
            <a:r>
              <a:rPr lang="en-US" dirty="0" smtClean="0">
                <a:solidFill>
                  <a:schemeClr val="bg1"/>
                </a:solidFill>
              </a:rPr>
              <a:t> Control     </a:t>
            </a:r>
            <a:r>
              <a:rPr lang="en-US" altLang="zh-CN" dirty="0" smtClean="0">
                <a:solidFill>
                  <a:schemeClr val="bg1"/>
                </a:solidFill>
              </a:rPr>
              <a:t>IPAD</a:t>
            </a:r>
            <a:r>
              <a:rPr lang="zh-CN" altLang="en-US" dirty="0" smtClean="0">
                <a:solidFill>
                  <a:schemeClr val="bg1"/>
                </a:solidFill>
              </a:rPr>
              <a:t>控制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RS-232 Control  </a:t>
            </a:r>
            <a:r>
              <a:rPr lang="en-US" altLang="zh-CN" dirty="0" smtClean="0">
                <a:solidFill>
                  <a:schemeClr val="bg1"/>
                </a:solidFill>
              </a:rPr>
              <a:t>RS-232</a:t>
            </a:r>
            <a:r>
              <a:rPr lang="zh-CN" altLang="en-US" dirty="0" smtClean="0">
                <a:solidFill>
                  <a:schemeClr val="bg1"/>
                </a:solidFill>
              </a:rPr>
              <a:t>控制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Crestron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AMX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Other 3</a:t>
            </a:r>
            <a:r>
              <a:rPr lang="en-US" baseline="30000" dirty="0" smtClean="0">
                <a:solidFill>
                  <a:schemeClr val="bg1"/>
                </a:solidFill>
              </a:rPr>
              <a:t>rd</a:t>
            </a:r>
            <a:r>
              <a:rPr lang="en-US" dirty="0" smtClean="0">
                <a:solidFill>
                  <a:schemeClr val="bg1"/>
                </a:solidFill>
              </a:rPr>
              <a:t> party developers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Placeholder 13"/>
          <p:cNvSpPr txBox="1">
            <a:spLocks/>
          </p:cNvSpPr>
          <p:nvPr/>
        </p:nvSpPr>
        <p:spPr>
          <a:xfrm>
            <a:off x="-2525" y="1460125"/>
            <a:ext cx="4138427" cy="8409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None/>
              <a:defRPr sz="20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i="0" dirty="0" smtClean="0">
                <a:solidFill>
                  <a:schemeClr val="bg1"/>
                </a:solidFill>
              </a:rPr>
              <a:t>Remote Control</a:t>
            </a:r>
            <a:r>
              <a:rPr lang="zh-CN" altLang="en-US" sz="1800" b="1" i="0" dirty="0" smtClean="0">
                <a:solidFill>
                  <a:schemeClr val="bg1"/>
                </a:solidFill>
              </a:rPr>
              <a:t>远程控制</a:t>
            </a:r>
            <a:endParaRPr lang="en-US" sz="3200" b="1" i="0" dirty="0">
              <a:solidFill>
                <a:schemeClr val="bg1"/>
              </a:solidFill>
            </a:endParaRPr>
          </a:p>
        </p:txBody>
      </p:sp>
      <p:sp>
        <p:nvSpPr>
          <p:cNvPr id="9" name="Text Placeholder 15"/>
          <p:cNvSpPr txBox="1">
            <a:spLocks/>
          </p:cNvSpPr>
          <p:nvPr/>
        </p:nvSpPr>
        <p:spPr>
          <a:xfrm>
            <a:off x="4135902" y="1463770"/>
            <a:ext cx="5559020" cy="837276"/>
          </a:xfrm>
          <a:prstGeom prst="rect">
            <a:avLst/>
          </a:prstGeom>
        </p:spPr>
        <p:txBody>
          <a:bodyPr>
            <a:noAutofit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Analog Processors</a:t>
            </a:r>
            <a:r>
              <a:rPr lang="zh-CN" altLang="en-US" b="1" dirty="0" smtClean="0">
                <a:solidFill>
                  <a:schemeClr val="bg1"/>
                </a:solidFill>
              </a:rPr>
              <a:t>模拟处理器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itle 12"/>
          <p:cNvSpPr txBox="1">
            <a:spLocks/>
          </p:cNvSpPr>
          <p:nvPr/>
        </p:nvSpPr>
        <p:spPr>
          <a:xfrm>
            <a:off x="352795" y="647058"/>
            <a:ext cx="8588724" cy="79133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Product Overview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69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5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5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5915"/>
            <a:ext cx="9144000" cy="24231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0030" y="2077850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95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496"/>
            <a:ext cx="9144000" cy="2491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0030" y="2085624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4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78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7453"/>
            <a:ext cx="9144000" cy="2491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4" y="2085357"/>
            <a:ext cx="91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hlinkClick r:id="rId3" action="ppaction://hlinksldjump"/>
              </a:rPr>
              <a:t>Back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1472" cy="1665964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5" y="26077"/>
            <a:ext cx="2744409" cy="345417"/>
          </a:xfrm>
          <a:prstGeom prst="rect">
            <a:avLst/>
          </a:prstGeom>
        </p:spPr>
      </p:pic>
      <p:pic>
        <p:nvPicPr>
          <p:cNvPr id="9" name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="" xmlns:p14="http://schemas.microsoft.com/office/powerpoint/2010/main" val="15078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err="1" smtClean="0">
                <a:solidFill>
                  <a:srgbClr val="38CD15"/>
                </a:solidFill>
              </a:rPr>
              <a:t>n</a:t>
            </a:r>
            <a:r>
              <a:rPr lang="en-US" sz="5400" b="1" dirty="0" err="1" smtClean="0">
                <a:solidFill>
                  <a:srgbClr val="38CD15"/>
                </a:solidFill>
              </a:rPr>
              <a:t>x</a:t>
            </a:r>
            <a:r>
              <a:rPr lang="en-US" b="1" dirty="0" smtClean="0">
                <a:solidFill>
                  <a:srgbClr val="38CD15"/>
                </a:solidFill>
              </a:rPr>
              <a:t>… </a:t>
            </a:r>
            <a:r>
              <a:rPr lang="en-US" sz="4700" b="1" cap="none" dirty="0" smtClean="0">
                <a:solidFill>
                  <a:srgbClr val="38CD15"/>
                </a:solidFill>
              </a:rPr>
              <a:t>Harness the POWER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19414" y="6051248"/>
            <a:ext cx="3125788" cy="451339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18" y="2295267"/>
            <a:ext cx="1057656" cy="135331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940" y="2275806"/>
            <a:ext cx="1034769" cy="13922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393" y="2283701"/>
            <a:ext cx="1050825" cy="13450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276" y="2283702"/>
            <a:ext cx="999744" cy="13533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205" y="2283702"/>
            <a:ext cx="1109472" cy="13533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772" y="2236524"/>
            <a:ext cx="1109472" cy="135331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074" y="2268970"/>
            <a:ext cx="968807" cy="1258957"/>
          </a:xfrm>
          <a:prstGeom prst="rect">
            <a:avLst/>
          </a:prstGeom>
        </p:spPr>
      </p:pic>
      <p:sp>
        <p:nvSpPr>
          <p:cNvPr id="29" name="Title 12"/>
          <p:cNvSpPr txBox="1">
            <a:spLocks/>
          </p:cNvSpPr>
          <p:nvPr/>
        </p:nvSpPr>
        <p:spPr>
          <a:xfrm>
            <a:off x="1" y="1434905"/>
            <a:ext cx="9143999" cy="10631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err="1" smtClean="0">
                <a:solidFill>
                  <a:srgbClr val="38CD15"/>
                </a:solidFill>
              </a:rPr>
              <a:t>n</a:t>
            </a:r>
            <a:r>
              <a:rPr lang="en-US" sz="5400" b="1" dirty="0" err="1" smtClean="0">
                <a:solidFill>
                  <a:srgbClr val="38CD15"/>
                </a:solidFill>
              </a:rPr>
              <a:t>x</a:t>
            </a:r>
            <a:r>
              <a:rPr lang="en-US" b="1" dirty="0" smtClean="0">
                <a:solidFill>
                  <a:srgbClr val="38CD15"/>
                </a:solidFill>
              </a:rPr>
              <a:t> </a:t>
            </a:r>
            <a:r>
              <a:rPr lang="en-US" sz="3100" b="1" dirty="0" smtClean="0">
                <a:solidFill>
                  <a:srgbClr val="38CD15"/>
                </a:solidFill>
              </a:rPr>
              <a:t>P</a:t>
            </a:r>
            <a:r>
              <a:rPr lang="en-US" sz="3100" b="1" cap="none" dirty="0" smtClean="0">
                <a:solidFill>
                  <a:srgbClr val="38CD15"/>
                </a:solidFill>
              </a:rPr>
              <a:t>ower</a:t>
            </a:r>
            <a:r>
              <a:rPr lang="en-US" sz="3100" b="1" dirty="0" smtClean="0">
                <a:solidFill>
                  <a:srgbClr val="38CD15"/>
                </a:solidFill>
              </a:rPr>
              <a:t> A</a:t>
            </a:r>
            <a:r>
              <a:rPr lang="en-US" sz="3100" b="1" cap="none" dirty="0" smtClean="0">
                <a:solidFill>
                  <a:srgbClr val="38CD15"/>
                </a:solidFill>
              </a:rPr>
              <a:t>mplifiers</a:t>
            </a:r>
            <a:r>
              <a:rPr lang="en-US" sz="3100" b="1" dirty="0" smtClean="0">
                <a:solidFill>
                  <a:srgbClr val="38CD15"/>
                </a:solidFill>
              </a:rPr>
              <a:t> </a:t>
            </a:r>
            <a:r>
              <a:rPr lang="en-US" sz="3100" b="1" cap="none" dirty="0" smtClean="0">
                <a:solidFill>
                  <a:srgbClr val="38CD15"/>
                </a:solidFill>
              </a:rPr>
              <a:t>w</a:t>
            </a:r>
            <a:r>
              <a:rPr lang="en-US" sz="3100" b="1" dirty="0" smtClean="0">
                <a:solidFill>
                  <a:srgbClr val="38CD15"/>
                </a:solidFill>
              </a:rPr>
              <a:t>/p</a:t>
            </a:r>
            <a:r>
              <a:rPr lang="en-US" sz="3100" b="1" cap="none" dirty="0" smtClean="0">
                <a:solidFill>
                  <a:srgbClr val="38CD15"/>
                </a:solidFill>
              </a:rPr>
              <a:t>rogrammable</a:t>
            </a:r>
            <a:r>
              <a:rPr lang="en-US" sz="3100" b="1" dirty="0" smtClean="0">
                <a:solidFill>
                  <a:srgbClr val="38CD15"/>
                </a:solidFill>
              </a:rPr>
              <a:t> O</a:t>
            </a:r>
            <a:r>
              <a:rPr lang="en-US" sz="3100" b="1" cap="none" dirty="0" smtClean="0">
                <a:solidFill>
                  <a:srgbClr val="38CD15"/>
                </a:solidFill>
              </a:rPr>
              <a:t>utputs</a:t>
            </a:r>
          </a:p>
          <a:p>
            <a:pPr>
              <a:lnSpc>
                <a:spcPct val="110000"/>
              </a:lnSpc>
            </a:pPr>
            <a:r>
              <a:rPr lang="en-US" sz="3100" b="1" cap="none" dirty="0" err="1" smtClean="0">
                <a:solidFill>
                  <a:srgbClr val="38CD15"/>
                </a:solidFill>
              </a:rPr>
              <a:t>nX</a:t>
            </a:r>
            <a:r>
              <a:rPr lang="en-US" sz="3100" b="1" cap="none" dirty="0" smtClean="0">
                <a:solidFill>
                  <a:srgbClr val="38CD15"/>
                </a:solidFill>
              </a:rPr>
              <a:t> </a:t>
            </a:r>
            <a:r>
              <a:rPr lang="zh-CN" altLang="en-US" sz="3100" b="1" cap="none" dirty="0" smtClean="0">
                <a:solidFill>
                  <a:srgbClr val="38CD15"/>
                </a:solidFill>
              </a:rPr>
              <a:t>功率放大器</a:t>
            </a:r>
            <a:r>
              <a:rPr lang="en-US" altLang="zh-CN" sz="3100" b="1" cap="none" dirty="0" smtClean="0">
                <a:solidFill>
                  <a:srgbClr val="38CD15"/>
                </a:solidFill>
              </a:rPr>
              <a:t>/</a:t>
            </a:r>
            <a:r>
              <a:rPr lang="zh-CN" altLang="en-US" sz="3100" b="1" cap="none" dirty="0" smtClean="0">
                <a:solidFill>
                  <a:srgbClr val="38CD15"/>
                </a:solidFill>
              </a:rPr>
              <a:t>可编程输出</a:t>
            </a:r>
            <a:endParaRPr lang="en-US" sz="3100" b="1" cap="none" dirty="0">
              <a:solidFill>
                <a:srgbClr val="38CD15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709" y="3648579"/>
            <a:ext cx="4006888" cy="320551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4" y="5690161"/>
            <a:ext cx="3237978" cy="809495"/>
          </a:xfrm>
          <a:prstGeom prst="rect">
            <a:avLst/>
          </a:prstGeom>
        </p:spPr>
      </p:pic>
      <p:sp>
        <p:nvSpPr>
          <p:cNvPr id="32" name="Title 12"/>
          <p:cNvSpPr txBox="1">
            <a:spLocks/>
          </p:cNvSpPr>
          <p:nvPr/>
        </p:nvSpPr>
        <p:spPr>
          <a:xfrm>
            <a:off x="200417" y="4529797"/>
            <a:ext cx="3244786" cy="91852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5400" b="1" cap="none" dirty="0" smtClean="0">
                <a:solidFill>
                  <a:srgbClr val="1B00C0"/>
                </a:solidFill>
              </a:rPr>
              <a:t>Now also available with…</a:t>
            </a:r>
            <a:endParaRPr lang="en-US" sz="3100" b="1" cap="none" dirty="0">
              <a:solidFill>
                <a:srgbClr val="1B0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0076" y="3527927"/>
            <a:ext cx="9059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年质保  </a:t>
            </a:r>
            <a:r>
              <a:rPr lang="zh-CN" altLang="en-US" dirty="0" smtClean="0"/>
              <a:t>手工打造 电源管理系统    定</a:t>
            </a:r>
            <a:r>
              <a:rPr lang="zh-CN" altLang="en-US" dirty="0" smtClean="0"/>
              <a:t>压</a:t>
            </a:r>
            <a:r>
              <a:rPr lang="en-US" altLang="zh-CN" dirty="0" smtClean="0"/>
              <a:t>70V     </a:t>
            </a:r>
            <a:r>
              <a:rPr lang="zh-CN" altLang="en-US" dirty="0" smtClean="0"/>
              <a:t>定压</a:t>
            </a:r>
            <a:r>
              <a:rPr lang="en-US" altLang="zh-CN" dirty="0" smtClean="0"/>
              <a:t>100V     </a:t>
            </a:r>
            <a:r>
              <a:rPr lang="zh-CN" altLang="en-US" dirty="0" smtClean="0"/>
              <a:t>高阻</a:t>
            </a:r>
            <a:r>
              <a:rPr lang="en-US" altLang="zh-CN" dirty="0" smtClean="0"/>
              <a:t>/</a:t>
            </a:r>
            <a:r>
              <a:rPr lang="zh-CN" altLang="en-US" dirty="0" smtClean="0"/>
              <a:t>低阻     使用专业连接座              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7867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10" y="133364"/>
            <a:ext cx="2744409" cy="345417"/>
          </a:xfrm>
          <a:prstGeom prst="rect">
            <a:avLst/>
          </a:prstGeom>
        </p:spPr>
      </p:pic>
      <p:sp>
        <p:nvSpPr>
          <p:cNvPr id="7" name="Title 12"/>
          <p:cNvSpPr txBox="1">
            <a:spLocks/>
          </p:cNvSpPr>
          <p:nvPr/>
        </p:nvSpPr>
        <p:spPr>
          <a:xfrm>
            <a:off x="3784925" y="832982"/>
            <a:ext cx="5359075" cy="8049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5400" b="1" cap="none" dirty="0" err="1" smtClean="0">
                <a:solidFill>
                  <a:srgbClr val="38CD15"/>
                </a:solidFill>
              </a:rPr>
              <a:t>n</a:t>
            </a:r>
            <a:r>
              <a:rPr lang="en-US" sz="5400" b="1" dirty="0" err="1" smtClean="0">
                <a:solidFill>
                  <a:srgbClr val="38CD15"/>
                </a:solidFill>
              </a:rPr>
              <a:t>x</a:t>
            </a:r>
            <a:r>
              <a:rPr lang="en-US" b="1" dirty="0" smtClean="0">
                <a:solidFill>
                  <a:srgbClr val="38CD15"/>
                </a:solidFill>
              </a:rPr>
              <a:t>… </a:t>
            </a:r>
            <a:r>
              <a:rPr lang="en-US" sz="4700" b="1" cap="none" dirty="0" smtClean="0">
                <a:solidFill>
                  <a:srgbClr val="38CD15"/>
                </a:solidFill>
              </a:rPr>
              <a:t>catch the wave</a:t>
            </a:r>
            <a:endParaRPr lang="en-US" sz="4700" b="1" cap="none" dirty="0">
              <a:solidFill>
                <a:srgbClr val="38CD15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0401"/>
            <a:ext cx="4924903" cy="132278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38948" y="1665963"/>
            <a:ext cx="5105053" cy="498022"/>
          </a:xfrm>
        </p:spPr>
        <p:txBody>
          <a:bodyPr>
            <a:normAutofit fontScale="90000"/>
          </a:bodyPr>
          <a:lstStyle/>
          <a:p>
            <a:pPr algn="r"/>
            <a:r>
              <a:rPr lang="en-US" b="1" cap="none" dirty="0">
                <a:solidFill>
                  <a:srgbClr val="38CD15"/>
                </a:solidFill>
              </a:rPr>
              <a:t>n</a:t>
            </a:r>
            <a:r>
              <a:rPr lang="en-US" b="1" dirty="0">
                <a:solidFill>
                  <a:srgbClr val="38CD15"/>
                </a:solidFill>
              </a:rPr>
              <a:t>X b</a:t>
            </a:r>
            <a:r>
              <a:rPr lang="en-US" b="1" cap="none" dirty="0">
                <a:solidFill>
                  <a:srgbClr val="38CD15"/>
                </a:solidFill>
              </a:rPr>
              <a:t>ase </a:t>
            </a:r>
            <a:r>
              <a:rPr lang="en-US" b="1" cap="none" dirty="0" smtClean="0">
                <a:solidFill>
                  <a:srgbClr val="38CD15"/>
                </a:solidFill>
              </a:rPr>
              <a:t>model</a:t>
            </a:r>
            <a:r>
              <a:rPr lang="zh-CN" altLang="en-US" sz="2200" b="1" cap="none" dirty="0" smtClean="0">
                <a:solidFill>
                  <a:srgbClr val="38CD15"/>
                </a:solidFill>
              </a:rPr>
              <a:t>基础版</a:t>
            </a:r>
            <a:endParaRPr lang="en-US" sz="2200" b="1" cap="none" dirty="0">
              <a:solidFill>
                <a:srgbClr val="38CD15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19414" y="6051248"/>
            <a:ext cx="3125788" cy="451339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5417284" y="2255728"/>
            <a:ext cx="3735255" cy="259377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2 or 4 Ch. 3000W to 400W per Ch</a:t>
            </a:r>
          </a:p>
          <a:p>
            <a:pPr>
              <a:lnSpc>
                <a:spcPct val="100000"/>
              </a:lnSpc>
              <a:buNone/>
            </a:pPr>
            <a:r>
              <a:rPr lang="en-US" sz="1700" b="1" dirty="0" smtClean="0">
                <a:cs typeface="Arial" panose="020B0604020202020204" pitchFamily="34" charset="0"/>
              </a:rPr>
              <a:t>2</a:t>
            </a:r>
            <a:r>
              <a:rPr lang="zh-CN" altLang="en-US" sz="1700" b="1" dirty="0" smtClean="0">
                <a:cs typeface="Arial" panose="020B0604020202020204" pitchFamily="34" charset="0"/>
              </a:rPr>
              <a:t>至</a:t>
            </a:r>
            <a:r>
              <a:rPr lang="en-US" altLang="zh-CN" sz="1700" b="1" dirty="0" smtClean="0">
                <a:cs typeface="Arial" panose="020B0604020202020204" pitchFamily="34" charset="0"/>
              </a:rPr>
              <a:t>4</a:t>
            </a:r>
            <a:r>
              <a:rPr lang="zh-CN" altLang="en-US" sz="1700" b="1" dirty="0" smtClean="0">
                <a:cs typeface="Arial" panose="020B0604020202020204" pitchFamily="34" charset="0"/>
              </a:rPr>
              <a:t>通道。</a:t>
            </a:r>
            <a:r>
              <a:rPr lang="en-US" altLang="zh-CN" sz="1700" b="1" dirty="0" smtClean="0">
                <a:cs typeface="Arial" panose="020B0604020202020204" pitchFamily="34" charset="0"/>
              </a:rPr>
              <a:t>3000W</a:t>
            </a:r>
            <a:r>
              <a:rPr lang="zh-CN" altLang="en-US" sz="1700" b="1" dirty="0" smtClean="0">
                <a:cs typeface="Arial" panose="020B0604020202020204" pitchFamily="34" charset="0"/>
              </a:rPr>
              <a:t>到</a:t>
            </a:r>
            <a:r>
              <a:rPr lang="en-US" altLang="zh-CN" sz="1700" b="1" dirty="0" smtClean="0">
                <a:cs typeface="Arial" panose="020B0604020202020204" pitchFamily="34" charset="0"/>
              </a:rPr>
              <a:t>400</a:t>
            </a:r>
            <a:r>
              <a:rPr lang="zh-CN" altLang="en-US" sz="1700" b="1" dirty="0" smtClean="0">
                <a:cs typeface="Arial" panose="020B0604020202020204" pitchFamily="34" charset="0"/>
              </a:rPr>
              <a:t>瓦每通道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Programmable Output: Hi/Lo-Z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1700" b="1" dirty="0" smtClean="0">
                <a:cs typeface="Arial" panose="020B0604020202020204" pitchFamily="34" charset="0"/>
              </a:rPr>
              <a:t>可编程输出：高阻</a:t>
            </a:r>
            <a:r>
              <a:rPr lang="en-US" altLang="zh-CN" sz="1700" b="1" dirty="0" smtClean="0">
                <a:cs typeface="Arial" panose="020B0604020202020204" pitchFamily="34" charset="0"/>
              </a:rPr>
              <a:t>/</a:t>
            </a:r>
            <a:r>
              <a:rPr lang="zh-CN" altLang="en-US" sz="1700" b="1" dirty="0" smtClean="0">
                <a:cs typeface="Arial" panose="020B0604020202020204" pitchFamily="34" charset="0"/>
              </a:rPr>
              <a:t>低阻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Ashly EMS &lt;1W Sleep Mode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1700" b="1" dirty="0" smtClean="0">
                <a:cs typeface="Arial" panose="020B0604020202020204" pitchFamily="34" charset="0"/>
              </a:rPr>
              <a:t>睡眠模式待机小于</a:t>
            </a:r>
            <a:r>
              <a:rPr lang="en-US" altLang="zh-CN" sz="1700" b="1" dirty="0" smtClean="0">
                <a:cs typeface="Arial" panose="020B0604020202020204" pitchFamily="34" charset="0"/>
              </a:rPr>
              <a:t>1W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Fully Rated into 2 ohms</a:t>
            </a:r>
          </a:p>
          <a:p>
            <a:pPr>
              <a:lnSpc>
                <a:spcPct val="100000"/>
              </a:lnSpc>
              <a:buNone/>
            </a:pPr>
            <a:r>
              <a:rPr lang="en-US" sz="1900" b="1" dirty="0" smtClean="0">
                <a:cs typeface="Arial" panose="020B0604020202020204" pitchFamily="34" charset="0"/>
              </a:rPr>
              <a:t>2</a:t>
            </a:r>
            <a:r>
              <a:rPr lang="zh-CN" altLang="en-US" sz="1900" b="1" dirty="0" smtClean="0">
                <a:cs typeface="Arial" panose="020B0604020202020204" pitchFamily="34" charset="0"/>
              </a:rPr>
              <a:t>欧时为满功率</a:t>
            </a:r>
            <a:endParaRPr lang="en-US" sz="19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Lock-out front panel controls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000" b="1" dirty="0" smtClean="0">
                <a:cs typeface="Arial" panose="020B0604020202020204" pitchFamily="34" charset="0"/>
              </a:rPr>
              <a:t>前面板锁定控制</a:t>
            </a:r>
            <a:endParaRPr lang="en-US" sz="2000" b="1" dirty="0">
              <a:cs typeface="Arial" panose="020B0604020202020204" pitchFamily="34" charset="0"/>
            </a:endParaRPr>
          </a:p>
        </p:txBody>
      </p:sp>
      <p:sp>
        <p:nvSpPr>
          <p:cNvPr id="18" name="Content Placeholder 9"/>
          <p:cNvSpPr>
            <a:spLocks noGrp="1"/>
          </p:cNvSpPr>
          <p:nvPr>
            <p:ph type="body" sz="quarter" idx="3"/>
          </p:nvPr>
        </p:nvSpPr>
        <p:spPr>
          <a:xfrm>
            <a:off x="-9356" y="3529973"/>
            <a:ext cx="5426640" cy="1799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Remote Set-up, Monitoring and Control                                 </a:t>
            </a:r>
            <a:r>
              <a:rPr lang="zh-CN" altLang="en-US" sz="1600" dirty="0" smtClean="0">
                <a:cs typeface="Arial" panose="020B0604020202020204" pitchFamily="34" charset="0"/>
              </a:rPr>
              <a:t>远程设置，监看和控制</a:t>
            </a:r>
            <a:endParaRPr lang="en-US" sz="16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Real Time Clock with Event Scheduling                           </a:t>
            </a:r>
            <a:r>
              <a:rPr lang="zh-CN" altLang="en-US" sz="1700" b="1" dirty="0" smtClean="0">
                <a:cs typeface="Arial" panose="020B0604020202020204" pitchFamily="34" charset="0"/>
              </a:rPr>
              <a:t>实时时钟与事件调用</a:t>
            </a:r>
            <a:endParaRPr lang="en-US" sz="17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Optional Dante, Cobranet, AES                                             </a:t>
            </a:r>
            <a:r>
              <a:rPr lang="en-US" altLang="zh-CN" sz="1900" dirty="0" smtClean="0">
                <a:cs typeface="Arial" panose="020B0604020202020204" pitchFamily="34" charset="0"/>
              </a:rPr>
              <a:t>Dante</a:t>
            </a:r>
            <a:r>
              <a:rPr lang="zh-CN" altLang="en-US" sz="1900" dirty="0" smtClean="0">
                <a:cs typeface="Arial" panose="020B0604020202020204" pitchFamily="34" charset="0"/>
              </a:rPr>
              <a:t>设置，</a:t>
            </a:r>
            <a:r>
              <a:rPr lang="en-US" altLang="zh-CN" sz="1900" dirty="0" err="1" smtClean="0">
                <a:cs typeface="Arial" panose="020B0604020202020204" pitchFamily="34" charset="0"/>
              </a:rPr>
              <a:t>Cobranet</a:t>
            </a:r>
            <a:r>
              <a:rPr lang="zh-CN" altLang="en-US" sz="1900" dirty="0" smtClean="0">
                <a:cs typeface="Arial" panose="020B0604020202020204" pitchFamily="34" charset="0"/>
              </a:rPr>
              <a:t>，</a:t>
            </a:r>
            <a:r>
              <a:rPr lang="en-US" altLang="zh-CN" sz="1900" dirty="0" smtClean="0">
                <a:cs typeface="Arial" panose="020B0604020202020204" pitchFamily="34" charset="0"/>
              </a:rPr>
              <a:t>AES</a:t>
            </a:r>
            <a:endParaRPr lang="en-US" sz="19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Additional Aux Outputs                </a:t>
            </a:r>
            <a:r>
              <a:rPr lang="zh-CN" altLang="en-US" sz="1900" b="1" dirty="0" smtClean="0">
                <a:cs typeface="Arial" panose="020B0604020202020204" pitchFamily="34" charset="0"/>
              </a:rPr>
              <a:t>额外的辅助输出</a:t>
            </a:r>
            <a:endParaRPr lang="en-US" sz="19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sz="2000" b="1" dirty="0" smtClean="0">
              <a:cs typeface="Arial" panose="020B0604020202020204" pitchFamily="34" charset="0"/>
            </a:endParaRPr>
          </a:p>
        </p:txBody>
      </p:sp>
      <p:sp>
        <p:nvSpPr>
          <p:cNvPr id="19" name="Content Placeholder 9"/>
          <p:cNvSpPr>
            <a:spLocks noGrp="1"/>
          </p:cNvSpPr>
          <p:nvPr>
            <p:ph sz="quarter" idx="4"/>
          </p:nvPr>
        </p:nvSpPr>
        <p:spPr>
          <a:xfrm>
            <a:off x="-37285" y="5247603"/>
            <a:ext cx="5454569" cy="1567732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Full Protea DSP Software Suite     </a:t>
            </a:r>
            <a:r>
              <a:rPr lang="en-US" altLang="zh-CN" sz="2000" b="1" dirty="0" smtClean="0">
                <a:cs typeface="Arial" panose="020B0604020202020204" pitchFamily="34" charset="0"/>
              </a:rPr>
              <a:t>DSP</a:t>
            </a:r>
            <a:r>
              <a:rPr lang="zh-CN" altLang="en-US" sz="2000" b="1" dirty="0" smtClean="0">
                <a:cs typeface="Arial" panose="020B0604020202020204" pitchFamily="34" charset="0"/>
              </a:rPr>
              <a:t>软件套件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Load Impedance Monitoring        </a:t>
            </a:r>
            <a:r>
              <a:rPr lang="zh-CN" altLang="en-US" sz="2000" b="1" dirty="0" smtClean="0">
                <a:cs typeface="Arial" panose="020B0604020202020204" pitchFamily="34" charset="0"/>
              </a:rPr>
              <a:t>负载阻抗监测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Post DSP Aux Outputs           </a:t>
            </a:r>
            <a:r>
              <a:rPr lang="en-US" altLang="zh-CN" sz="2000" b="1" dirty="0" smtClean="0">
                <a:cs typeface="Arial" panose="020B0604020202020204" pitchFamily="34" charset="0"/>
              </a:rPr>
              <a:t>DSP</a:t>
            </a:r>
            <a:r>
              <a:rPr lang="zh-CN" altLang="en-US" sz="2000" b="1" dirty="0" smtClean="0">
                <a:cs typeface="Arial" panose="020B0604020202020204" pitchFamily="34" charset="0"/>
              </a:rPr>
              <a:t>辅助输出</a:t>
            </a:r>
            <a:endParaRPr lang="en-US" sz="2000" b="1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cs typeface="Arial" panose="020B0604020202020204" pitchFamily="34" charset="0"/>
              </a:rPr>
              <a:t>Ashly iPad Remote App       </a:t>
            </a:r>
            <a:r>
              <a:rPr lang="en-US" altLang="zh-CN" sz="2000" b="1" dirty="0" smtClean="0">
                <a:cs typeface="Arial" panose="020B0604020202020204" pitchFamily="34" charset="0"/>
              </a:rPr>
              <a:t>IPAD</a:t>
            </a:r>
            <a:r>
              <a:rPr lang="zh-CN" altLang="en-US" sz="2000" b="1" dirty="0" smtClean="0">
                <a:cs typeface="Arial" panose="020B0604020202020204" pitchFamily="34" charset="0"/>
              </a:rPr>
              <a:t>远程控制</a:t>
            </a:r>
            <a:endParaRPr lang="en-US" sz="2000" b="1" dirty="0" smtClean="0"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764710" y="5005738"/>
            <a:ext cx="1365336" cy="765133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1500</a:t>
            </a:r>
            <a:endParaRPr lang="en-US" sz="21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764708" y="4415522"/>
            <a:ext cx="1365336" cy="765133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3000</a:t>
            </a:r>
            <a:endParaRPr lang="en-US" sz="21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773978" y="5619176"/>
            <a:ext cx="1365336" cy="765133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800</a:t>
            </a:r>
            <a:endParaRPr lang="en-US" sz="21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773978" y="6204839"/>
            <a:ext cx="1365336" cy="765133"/>
          </a:xfrm>
          <a:prstGeom prst="ellipse">
            <a:avLst/>
          </a:prstGeom>
          <a:solidFill>
            <a:schemeClr val="tx1"/>
          </a:solidFill>
          <a:effectLst>
            <a:glow>
              <a:srgbClr val="1B00C0">
                <a:alpha val="0"/>
              </a:srgbClr>
            </a:glow>
            <a:outerShdw blurRad="50800" dist="50800" dir="5400000" algn="ctr" rotWithShape="0">
              <a:schemeClr val="bg1"/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smtClean="0">
                <a:solidFill>
                  <a:srgbClr val="38CD15"/>
                </a:solidFill>
                <a:latin typeface="Arial Black" panose="020B0A04020102020204" pitchFamily="34" charset="0"/>
              </a:rPr>
              <a:t>400</a:t>
            </a:r>
            <a:endParaRPr lang="en-US" sz="2100" b="1" dirty="0">
              <a:solidFill>
                <a:srgbClr val="38CD15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itle 2"/>
          <p:cNvSpPr txBox="1">
            <a:spLocks/>
          </p:cNvSpPr>
          <p:nvPr/>
        </p:nvSpPr>
        <p:spPr>
          <a:xfrm>
            <a:off x="0" y="2783798"/>
            <a:ext cx="4876801" cy="551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cap="none" dirty="0" err="1" smtClean="0">
                <a:solidFill>
                  <a:srgbClr val="38CD15"/>
                </a:solidFill>
              </a:rPr>
              <a:t>n</a:t>
            </a:r>
            <a:r>
              <a:rPr lang="en-US" b="1" dirty="0" err="1" smtClean="0">
                <a:solidFill>
                  <a:srgbClr val="38CD15"/>
                </a:solidFill>
              </a:rPr>
              <a:t>X</a:t>
            </a:r>
            <a:r>
              <a:rPr lang="en-US" b="1" cap="none" dirty="0" err="1" smtClean="0">
                <a:solidFill>
                  <a:srgbClr val="38CD15"/>
                </a:solidFill>
              </a:rPr>
              <a:t>e</a:t>
            </a:r>
            <a:r>
              <a:rPr lang="en-US" b="1" dirty="0" smtClean="0">
                <a:solidFill>
                  <a:srgbClr val="38CD15"/>
                </a:solidFill>
              </a:rPr>
              <a:t> E</a:t>
            </a:r>
            <a:r>
              <a:rPr lang="en-US" b="1" cap="none" dirty="0" smtClean="0">
                <a:solidFill>
                  <a:srgbClr val="38CD15"/>
                </a:solidFill>
              </a:rPr>
              <a:t>thernet</a:t>
            </a:r>
            <a:r>
              <a:rPr lang="zh-CN" altLang="en-US" sz="2200" b="1" cap="none" dirty="0" smtClean="0">
                <a:solidFill>
                  <a:srgbClr val="38CD15"/>
                </a:solidFill>
              </a:rPr>
              <a:t>网络版</a:t>
            </a:r>
            <a:endParaRPr lang="en-US" sz="2200" b="1" cap="none" dirty="0">
              <a:solidFill>
                <a:srgbClr val="38CD15"/>
              </a:solidFill>
            </a:endParaRPr>
          </a:p>
        </p:txBody>
      </p:sp>
      <p:sp>
        <p:nvSpPr>
          <p:cNvPr id="20" name="Title 2"/>
          <p:cNvSpPr txBox="1">
            <a:spLocks/>
          </p:cNvSpPr>
          <p:nvPr/>
        </p:nvSpPr>
        <p:spPr>
          <a:xfrm>
            <a:off x="312979" y="4904924"/>
            <a:ext cx="4876801" cy="5514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cap="none" dirty="0" err="1" smtClean="0">
                <a:solidFill>
                  <a:srgbClr val="38CD15"/>
                </a:solidFill>
              </a:rPr>
              <a:t>n</a:t>
            </a:r>
            <a:r>
              <a:rPr lang="en-US" b="1" dirty="0" err="1" smtClean="0">
                <a:solidFill>
                  <a:srgbClr val="38CD15"/>
                </a:solidFill>
              </a:rPr>
              <a:t>X</a:t>
            </a:r>
            <a:r>
              <a:rPr lang="en-US" b="1" cap="none" dirty="0" err="1" smtClean="0">
                <a:solidFill>
                  <a:srgbClr val="38CD15"/>
                </a:solidFill>
              </a:rPr>
              <a:t>p</a:t>
            </a:r>
            <a:r>
              <a:rPr lang="en-US" b="1" dirty="0" smtClean="0">
                <a:solidFill>
                  <a:srgbClr val="38CD15"/>
                </a:solidFill>
              </a:rPr>
              <a:t> E</a:t>
            </a:r>
            <a:r>
              <a:rPr lang="en-US" b="1" cap="none" dirty="0" smtClean="0">
                <a:solidFill>
                  <a:srgbClr val="38CD15"/>
                </a:solidFill>
              </a:rPr>
              <a:t>thernet</a:t>
            </a:r>
            <a:r>
              <a:rPr lang="zh-CN" altLang="en-US" sz="2200" b="1" cap="none" dirty="0" smtClean="0">
                <a:solidFill>
                  <a:srgbClr val="38CD15"/>
                </a:solidFill>
              </a:rPr>
              <a:t>网络版</a:t>
            </a:r>
            <a:endParaRPr lang="en-US" sz="2200" b="1" cap="none" dirty="0">
              <a:solidFill>
                <a:srgbClr val="38CD15"/>
              </a:solidFill>
            </a:endParaRPr>
          </a:p>
        </p:txBody>
      </p:sp>
      <p:sp>
        <p:nvSpPr>
          <p:cNvPr id="21" name="Title 2"/>
          <p:cNvSpPr txBox="1">
            <a:spLocks/>
          </p:cNvSpPr>
          <p:nvPr/>
        </p:nvSpPr>
        <p:spPr>
          <a:xfrm>
            <a:off x="4924903" y="6063905"/>
            <a:ext cx="2146986" cy="4513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u="sng" cap="none" dirty="0" smtClean="0">
                <a:solidFill>
                  <a:srgbClr val="1B00C0"/>
                </a:solidFill>
                <a:hlinkClick r:id="rId5" action="ppaction://hlinksldjump"/>
              </a:rPr>
              <a:t>rear view</a:t>
            </a:r>
            <a:endParaRPr lang="en-US" b="1" u="sng" cap="none" dirty="0">
              <a:solidFill>
                <a:srgbClr val="1B0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6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Xp-3.04-Reflection-Rea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8325" y="3418217"/>
            <a:ext cx="8531486" cy="328462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107"/>
          <p:cNvSpPr/>
          <p:nvPr/>
        </p:nvSpPr>
        <p:spPr>
          <a:xfrm>
            <a:off x="1555577" y="2500954"/>
            <a:ext cx="6146686" cy="975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>
            <a:lvl1pPr>
              <a:defRPr sz="7000" spc="-140">
                <a:solidFill>
                  <a:srgbClr val="000000"/>
                </a:solidFill>
              </a:defRPr>
            </a:lvl1pPr>
          </a:lstStyle>
          <a:p>
            <a:pPr algn="ctr"/>
            <a:r>
              <a:rPr sz="3600" dirty="0"/>
              <a:t>Fully </a:t>
            </a:r>
            <a:r>
              <a:rPr sz="3600" dirty="0" smtClean="0"/>
              <a:t>loaded </a:t>
            </a:r>
            <a:r>
              <a:rPr sz="3600" dirty="0"/>
              <a:t>nXp </a:t>
            </a:r>
            <a:r>
              <a:rPr sz="3600" dirty="0" smtClean="0"/>
              <a:t>3.04</a:t>
            </a:r>
            <a:endParaRPr lang="en-US" sz="3600" dirty="0" smtClean="0"/>
          </a:p>
          <a:p>
            <a:pPr algn="ctr"/>
            <a:r>
              <a:rPr lang="zh-CN" altLang="en-US" sz="1800" dirty="0" smtClean="0"/>
              <a:t>满载的</a:t>
            </a:r>
            <a:r>
              <a:rPr lang="en-US" altLang="zh-CN" sz="1800" dirty="0" smtClean="0"/>
              <a:t>NXP3.04</a:t>
            </a:r>
            <a:endParaRPr sz="1800" dirty="0"/>
          </a:p>
        </p:txBody>
      </p:sp>
      <p:sp>
        <p:nvSpPr>
          <p:cNvPr id="6" name="Rectangle 5"/>
          <p:cNvSpPr/>
          <p:nvPr/>
        </p:nvSpPr>
        <p:spPr>
          <a:xfrm>
            <a:off x="1" y="1652005"/>
            <a:ext cx="9143999" cy="869776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a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few more 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details on the 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nXe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models</a:t>
            </a:r>
          </a:p>
          <a:p>
            <a:pPr algn="ctr" defTabSz="344941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详细的模型</a:t>
            </a:r>
            <a:endParaRPr 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pic>
        <p:nvPicPr>
          <p:cNvPr id="7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425599618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nXp-3.04-Reflection-Rear-DIP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01" y="2163697"/>
            <a:ext cx="9127998" cy="4685705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Shape 110"/>
          <p:cNvSpPr/>
          <p:nvPr/>
        </p:nvSpPr>
        <p:spPr>
          <a:xfrm>
            <a:off x="624083" y="1652006"/>
            <a:ext cx="8254692" cy="12239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0003" tIns="30003" rIns="30003" bIns="30003" anchor="ctr">
            <a:spAutoFit/>
          </a:bodyPr>
          <a:lstStyle/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>
                <a:solidFill>
                  <a:srgbClr val="FF0000"/>
                </a:solidFill>
              </a:rPr>
              <a:t>Select desired </a:t>
            </a:r>
            <a:r>
              <a:rPr sz="2000" u="sng" dirty="0">
                <a:solidFill>
                  <a:srgbClr val="FF0000"/>
                </a:solidFill>
              </a:rPr>
              <a:t>Output Mode</a:t>
            </a:r>
            <a:r>
              <a:rPr sz="2000" dirty="0">
                <a:solidFill>
                  <a:srgbClr val="FF0000"/>
                </a:solidFill>
              </a:rPr>
              <a:t>, low impedance or constant voltage, </a:t>
            </a:r>
            <a:r>
              <a:rPr sz="2000" dirty="0" smtClean="0">
                <a:solidFill>
                  <a:srgbClr val="FF0000"/>
                </a:solidFill>
              </a:rPr>
              <a:t>hi</a:t>
            </a:r>
            <a:r>
              <a:rPr sz="2000" dirty="0">
                <a:solidFill>
                  <a:srgbClr val="FF0000"/>
                </a:solidFill>
              </a:rPr>
              <a:t>-pass filter, 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sz="2000" dirty="0" smtClean="0">
                <a:solidFill>
                  <a:srgbClr val="FF0000"/>
                </a:solidFill>
              </a:rPr>
              <a:t>limiter</a:t>
            </a:r>
            <a:r>
              <a:rPr sz="2000" dirty="0">
                <a:solidFill>
                  <a:srgbClr val="FF0000"/>
                </a:solidFill>
              </a:rPr>
              <a:t>, input gain, and configuration via DIP switches </a:t>
            </a:r>
            <a:r>
              <a:rPr sz="2000" dirty="0" smtClean="0">
                <a:solidFill>
                  <a:srgbClr val="FF0000"/>
                </a:solidFill>
              </a:rPr>
              <a:t>across </a:t>
            </a:r>
            <a:r>
              <a:rPr sz="2000" dirty="0">
                <a:solidFill>
                  <a:srgbClr val="FF0000"/>
                </a:solidFill>
              </a:rPr>
              <a:t>all channels.</a:t>
            </a:r>
            <a:r>
              <a:rPr sz="2400" dirty="0">
                <a:solidFill>
                  <a:srgbClr val="FF0000"/>
                </a:solidFill>
              </a:rPr>
              <a:t> 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 sz="3600">
                <a:solidFill>
                  <a:schemeClr val="accent5"/>
                </a:solidFill>
              </a:defRPr>
            </a:pP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选择所需的输出模式，低阻或者恒定电压，高通滤波，限制，输入增益，通过拨动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DIP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的开关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配置每一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个通道</a:t>
            </a:r>
            <a:endParaRPr sz="2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1" name="Shape 111"/>
          <p:cNvSpPr/>
          <p:nvPr/>
        </p:nvSpPr>
        <p:spPr>
          <a:xfrm rot="10800000" flipH="1">
            <a:off x="722839" y="2823758"/>
            <a:ext cx="459399" cy="418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30003" tIns="30003" rIns="30003" bIns="30003" anchor="ctr"/>
          <a:lstStyle/>
          <a:p>
            <a:pPr algn="ctr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5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96651" y="5942270"/>
            <a:ext cx="2779588" cy="55879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Rectangle 5"/>
          <p:cNvSpPr/>
          <p:nvPr/>
        </p:nvSpPr>
        <p:spPr>
          <a:xfrm>
            <a:off x="-35911" y="5274342"/>
            <a:ext cx="9144000" cy="869776"/>
          </a:xfrm>
          <a:prstGeom prst="rect">
            <a:avLst/>
          </a:prstGeom>
        </p:spPr>
        <p:txBody>
          <a:bodyPr wrap="square" lIns="38405" tIns="19202" rIns="38405" bIns="19202">
            <a:spAutoFit/>
          </a:bodyPr>
          <a:lstStyle/>
          <a:p>
            <a:pPr algn="ctr" defTabSz="344941"/>
            <a:r>
              <a:rPr lang="en-US" sz="3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/nXe/</a:t>
            </a:r>
            <a:r>
              <a:rPr lang="en-US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nXp</a:t>
            </a:r>
            <a:r>
              <a:rPr 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Multimode Amplifiers:</a:t>
            </a:r>
          </a:p>
          <a:p>
            <a:pPr algn="ctr" defTabSz="344941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ews Gothic MT"/>
              </a:rPr>
              <a:t>多模式的功放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News Gothic MT"/>
            </a:endParaRPr>
          </a:p>
        </p:txBody>
      </p:sp>
      <p:sp>
        <p:nvSpPr>
          <p:cNvPr id="7" name="Shape 111"/>
          <p:cNvSpPr/>
          <p:nvPr/>
        </p:nvSpPr>
        <p:spPr>
          <a:xfrm rot="10800000" flipH="1">
            <a:off x="4673218" y="8065308"/>
            <a:ext cx="571501" cy="571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  <a:effectLst>
            <a:outerShdw blurRad="50800" dist="25400" dir="5700000" rotWithShape="0">
              <a:srgbClr val="000000">
                <a:alpha val="50000"/>
              </a:srgbClr>
            </a:outerShdw>
          </a:effectLst>
        </p:spPr>
        <p:txBody>
          <a:bodyPr lIns="71436" tIns="71436" rIns="71436" bIns="71436" anchor="ctr"/>
          <a:lstStyle/>
          <a:p>
            <a:pPr algn="ctr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956"/>
            <a:ext cx="9144000" cy="1665962"/>
          </a:xfrm>
          <a:prstGeom prst="rect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</p:pic>
    </p:spTree>
    <p:extLst>
      <p:ext uri="{BB962C8B-B14F-4D97-AF65-F5344CB8AC3E}">
        <p14:creationId xmlns="" xmlns:p14="http://schemas.microsoft.com/office/powerpoint/2010/main" val="1415188937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 advAuto="0"/>
      <p:bldP spid="111" grpId="0" animBg="1" advAuto="0"/>
      <p:bldP spid="7" grpId="0" animBg="1" advAuto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9089</TotalTime>
  <Words>2467</Words>
  <Application>Microsoft Macintosh PowerPoint</Application>
  <PresentationFormat>全屏显示(4:3)</PresentationFormat>
  <Paragraphs>506</Paragraphs>
  <Slides>52</Slides>
  <Notes>9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nX base model基础版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MX – 406:  </vt:lpstr>
      <vt:lpstr>GQX – 3102  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Sexton</dc:creator>
  <cp:lastModifiedBy>gengyu</cp:lastModifiedBy>
  <cp:revision>231</cp:revision>
  <cp:lastPrinted>2016-02-24T01:02:25Z</cp:lastPrinted>
  <dcterms:created xsi:type="dcterms:W3CDTF">2014-01-22T19:37:36Z</dcterms:created>
  <dcterms:modified xsi:type="dcterms:W3CDTF">2016-03-01T02:12:45Z</dcterms:modified>
</cp:coreProperties>
</file>