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76" r:id="rId3"/>
    <p:sldId id="277" r:id="rId4"/>
    <p:sldId id="28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9" r:id="rId23"/>
    <p:sldId id="274" r:id="rId24"/>
    <p:sldId id="275" r:id="rId25"/>
    <p:sldId id="281" r:id="rId26"/>
    <p:sldId id="283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1" r:id="rId43"/>
    <p:sldId id="300" r:id="rId44"/>
    <p:sldId id="302" r:id="rId45"/>
    <p:sldId id="280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868" autoAdjust="0"/>
    <p:restoredTop sz="94718" autoAdjust="0"/>
  </p:normalViewPr>
  <p:slideViewPr>
    <p:cSldViewPr>
      <p:cViewPr varScale="1">
        <p:scale>
          <a:sx n="68" d="100"/>
          <a:sy n="68" d="100"/>
        </p:scale>
        <p:origin x="-6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3C242-6A77-4FB5-AE4D-BD8ABCF80E5E}" type="datetimeFigureOut">
              <a:rPr lang="zh-CN" altLang="en-US" smtClean="0"/>
              <a:t>2009-6-26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8E9CB-AFA4-40C0-B9CC-CFD6C68CDB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8E9CB-AFA4-40C0-B9CC-CFD6C68CDB7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8E9CB-AFA4-40C0-B9CC-CFD6C68CDB7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2009-6-26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ead.cn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ead.cn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内容占位符 9" descr="pyko_in_l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225" y="3071810"/>
            <a:ext cx="4295601" cy="244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pyko_out_l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1643050"/>
            <a:ext cx="4147956" cy="2334606"/>
          </a:xfrm>
          <a:prstGeom prst="rect">
            <a:avLst/>
          </a:prstGeom>
        </p:spPr>
      </p:pic>
      <p:pic>
        <p:nvPicPr>
          <p:cNvPr id="12" name="图片 11" descr="EAD透明背景Logo500像素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5911706"/>
            <a:ext cx="379570" cy="484331"/>
          </a:xfrm>
          <a:prstGeom prst="rect">
            <a:avLst/>
          </a:prstGeom>
        </p:spPr>
      </p:pic>
      <p:sp>
        <p:nvSpPr>
          <p:cNvPr id="13" name="标题 5"/>
          <p:cNvSpPr txBox="1">
            <a:spLocks/>
          </p:cNvSpPr>
          <p:nvPr/>
        </p:nvSpPr>
        <p:spPr>
          <a:xfrm>
            <a:off x="3714744" y="5857892"/>
            <a:ext cx="242889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latin typeface="+mj-lt"/>
                <a:ea typeface="+mj-ea"/>
                <a:cs typeface="+mj-cs"/>
              </a:rPr>
              <a:t>东汇传播拓展有限公司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am mod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“setting\AM mode”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“Audio manager 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模式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32821"/>
              <a:gd name="adj2" fmla="val -1163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2500306"/>
            <a:ext cx="2000232" cy="3714776"/>
          </a:xfrm>
          <a:prstGeom prst="wedgeRoundRectCallout">
            <a:avLst>
              <a:gd name="adj1" fmla="val -62924"/>
              <a:gd name="adj2" fmla="val -15096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软件监控本机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enable(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启用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)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managed by audio manager: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Aduio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软件进行音频管理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默认是启用的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GPIO managed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by audio manager: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Aduio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进行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GPIO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管理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默认是启用的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Serial Link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managed by audio manager: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Aduio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进行串口管理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默认是启用的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GPI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“setting\GPI”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“GPI”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2500306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为每一个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接口单独设置动作状态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Idle: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接口空置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不使用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 transmission: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端口发出此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接口的状态改变信息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端口的设置参考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:Remote control setting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页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开始或停止服务器流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GPO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“setting\GPO”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“GPO”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3786190"/>
            <a:ext cx="1643074" cy="642942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定义重起后的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GPO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状态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serial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“setting\serial link”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串口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500306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Baud Rate: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选择串口传输速度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(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300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到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230400)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Date Bits: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8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Parity: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”No” ”even” ”Odd”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之间选择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No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Stop Bits: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”1” “2”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之间选择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Hand Shake: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设定握手类型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none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remote control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714620"/>
            <a:ext cx="2286016" cy="1500198"/>
          </a:xfrm>
          <a:prstGeom prst="wedgeEllipseCallout">
            <a:avLst>
              <a:gd name="adj1" fmla="val 54595"/>
              <a:gd name="adj2" fmla="val -1476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“setting\Remote control”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遥控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714620"/>
            <a:ext cx="2000232" cy="3286148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Device control: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或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UDP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方式连接遥控器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Serial link gateway: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Server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，只可以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Port of TCP connection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中设定的端口收听；如为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client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，那么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port of 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connection 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和 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server address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均为托管状态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server: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此端口用来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连接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udio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Auido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/stream 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config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音频流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3214686"/>
            <a:ext cx="2000232" cy="2928958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92500" lnSpcReduction="10000"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Format: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收到的流媒体格式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Mp3 Encoding Quality: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Mp3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音频质量，只对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Mp3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Ｃ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hannel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Mode: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通道模式（只对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PCM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或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Mp3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有用）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IP Address: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多播或单播的目的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地址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Destination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目的端口，０表示无流媒体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udio2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2857488" y="5429264"/>
            <a:ext cx="2143140" cy="1428736"/>
          </a:xfrm>
          <a:prstGeom prst="wedgeEllipseCallout">
            <a:avLst>
              <a:gd name="adj1" fmla="val 41354"/>
              <a:gd name="adj2" fmla="val -9273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拉动滚动条可查看所有选项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2500306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为每一个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接口单独设置动作状态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Idle: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接口空置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不使用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 transmission: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端口发出此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接口的状态改变信息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端口的设置参考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:Remote control setting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页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开始或停止服务器流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udio-stream priority 1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Auido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/Stream priority 1”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音频流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072330" y="2643182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85000" lnSpcReduction="20000"/>
          </a:bodyPr>
          <a:lstStyle/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Address: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如收听的是多播的流媒体时才有用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Receive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接收端口，０表示无流媒体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Channel mode: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通道模式，只对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Ｍ时有用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format: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收听到的音频格式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Latency: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延迟时间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Default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默认电平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Minimum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最小电平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Maximum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最大电平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3500430" y="5429264"/>
            <a:ext cx="2000264" cy="1285884"/>
          </a:xfrm>
          <a:prstGeom prst="wedgeEllipseCallout">
            <a:avLst>
              <a:gd name="adj1" fmla="val 235"/>
              <a:gd name="adj2" fmla="val -16067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此处</a:t>
            </a:r>
            <a:r>
              <a:rPr lang="en-US" altLang="zh-CN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Highest</a:t>
            </a:r>
            <a:r>
              <a:rPr lang="zh-CN" altLang="en-US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代表音频流１的优先级最高，其次是</a:t>
            </a:r>
            <a:r>
              <a:rPr lang="en-US" altLang="zh-CN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Standard</a:t>
            </a:r>
            <a:r>
              <a:rPr lang="zh-CN" altLang="en-US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，再次是</a:t>
            </a:r>
            <a:r>
              <a:rPr lang="en-US" altLang="zh-CN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Lowest</a:t>
            </a:r>
            <a:endParaRPr lang="zh-CN" altLang="en-US" sz="1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15" name="椭圆形标注 14"/>
          <p:cNvSpPr/>
          <p:nvPr/>
        </p:nvSpPr>
        <p:spPr>
          <a:xfrm>
            <a:off x="7000860" y="857232"/>
            <a:ext cx="2143140" cy="1428760"/>
          </a:xfrm>
          <a:prstGeom prst="wedgeEllipseCallout">
            <a:avLst>
              <a:gd name="adj1" fmla="val -66142"/>
              <a:gd name="adj2" fmla="val 1069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全双工模式（</a:t>
            </a:r>
            <a:r>
              <a:rPr lang="en-US" altLang="zh-CN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Full Duplex</a:t>
            </a:r>
            <a:r>
              <a:rPr lang="zh-CN" altLang="en-US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</a:t>
            </a:r>
            <a:endParaRPr lang="zh-CN" altLang="en-US" sz="16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udio-stream priority 21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Auido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/Stream priority 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２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214446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音频流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２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285884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643182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lnSpcReduction="10000"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Listening Stream: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Address: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如收听的是多播的流媒体时才有用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Receive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接收端口，０表示无流媒体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Number of Streams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从上面的接收端口开始，以２为递进值定义多个流媒体．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Server Stream: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IP address: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服务器流媒体的多播或单播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地址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Destination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目的端口．０表示无流媒体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7000860" y="857232"/>
            <a:ext cx="2143140" cy="1428760"/>
          </a:xfrm>
          <a:prstGeom prst="wedgeEllipseCallout">
            <a:avLst>
              <a:gd name="adj1" fmla="val -66142"/>
              <a:gd name="adj2" fmla="val 1069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全双工模式（</a:t>
            </a:r>
            <a:r>
              <a:rPr lang="en-US" altLang="zh-CN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Full Duplex</a:t>
            </a:r>
            <a:r>
              <a:rPr lang="zh-CN" altLang="en-US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</a:t>
            </a:r>
            <a:endParaRPr lang="zh-CN" altLang="en-US" sz="16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udio-stream priority 22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2928926" y="5500702"/>
            <a:ext cx="2143140" cy="1285884"/>
          </a:xfrm>
          <a:prstGeom prst="wedgeEllipseCallout">
            <a:avLst>
              <a:gd name="adj1" fmla="val 44636"/>
              <a:gd name="adj2" fmla="val -8354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１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拖动滚动条查看所有选项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3929066"/>
            <a:ext cx="2000232" cy="2357454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Format: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Channel mode: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通道模式，只对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Ｍ时有用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Listening Latency: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收听延迟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Out Default/Minimum/Maximum volume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默认／最小／最大输出电平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7000860" y="857232"/>
            <a:ext cx="2143140" cy="1428760"/>
          </a:xfrm>
          <a:prstGeom prst="wedgeEllipseCallout">
            <a:avLst>
              <a:gd name="adj1" fmla="val -66142"/>
              <a:gd name="adj2" fmla="val 1069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全双工模式（</a:t>
            </a:r>
            <a:r>
              <a:rPr lang="en-US" altLang="zh-CN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Full Duplex</a:t>
            </a:r>
            <a:r>
              <a:rPr lang="zh-CN" altLang="en-US" sz="1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）</a:t>
            </a:r>
            <a:endParaRPr lang="zh-CN" altLang="en-US" sz="16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17747"/>
            <a:ext cx="8229600" cy="40258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altLang="zh-CN" sz="2400" dirty="0" smtClean="0"/>
              <a:t>Windows Internet Explorer 7.0 </a:t>
            </a:r>
            <a:r>
              <a:rPr lang="zh-CN" altLang="en-US" sz="2400" dirty="0" smtClean="0"/>
              <a:t>或更高版本</a:t>
            </a:r>
            <a:endParaRPr lang="en-US" altLang="zh-CN" sz="2400" dirty="0" smtClean="0"/>
          </a:p>
          <a:p>
            <a:r>
              <a:rPr lang="en-US" altLang="zh-CN" sz="2400" dirty="0" smtClean="0"/>
              <a:t>PYKO</a:t>
            </a:r>
            <a:r>
              <a:rPr lang="zh-CN" altLang="en-US" sz="2400" dirty="0" smtClean="0"/>
              <a:t>设备到交换机用标准</a:t>
            </a:r>
            <a:r>
              <a:rPr lang="en-US" altLang="zh-CN" sz="2400" dirty="0" smtClean="0"/>
              <a:t>CAT 5(</a:t>
            </a:r>
            <a:r>
              <a:rPr lang="zh-CN" altLang="en-US" sz="2400" dirty="0" smtClean="0"/>
              <a:t>如交换机支持也可使用交叉</a:t>
            </a:r>
            <a:r>
              <a:rPr lang="en-US" altLang="zh-CN" sz="2400" dirty="0" smtClean="0"/>
              <a:t>CAT 5)</a:t>
            </a:r>
          </a:p>
          <a:p>
            <a:r>
              <a:rPr lang="en-US" altLang="zh-CN" sz="2400" dirty="0" smtClean="0"/>
              <a:t>PYKO</a:t>
            </a:r>
            <a:r>
              <a:rPr lang="zh-CN" altLang="en-US" sz="2400" dirty="0" smtClean="0"/>
              <a:t>设备如</a:t>
            </a:r>
            <a:r>
              <a:rPr lang="zh-CN" altLang="en-US" sz="2400" dirty="0" smtClean="0"/>
              <a:t>直接连接电脑则使用交叉</a:t>
            </a:r>
            <a:r>
              <a:rPr lang="en-US" altLang="zh-CN" sz="2400" dirty="0" smtClean="0"/>
              <a:t>CAT 5</a:t>
            </a:r>
          </a:p>
          <a:p>
            <a:r>
              <a:rPr lang="zh-CN" altLang="en-US" sz="2400" dirty="0" smtClean="0"/>
              <a:t>准备好纸笔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并在</a:t>
            </a:r>
            <a:r>
              <a:rPr lang="en-US" altLang="zh-CN" sz="2400" dirty="0" smtClean="0"/>
              <a:t>PYKO</a:t>
            </a:r>
            <a:r>
              <a:rPr lang="zh-CN" altLang="en-US" sz="2400" dirty="0" smtClean="0"/>
              <a:t>设备前面板接入耳机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然后接通电源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记录下</a:t>
            </a:r>
            <a:r>
              <a:rPr lang="en-US" altLang="zh-CN" sz="2400" dirty="0" smtClean="0"/>
              <a:t>PYKO</a:t>
            </a:r>
            <a:r>
              <a:rPr lang="zh-CN" altLang="en-US" sz="2400" dirty="0" smtClean="0"/>
              <a:t>设备的</a:t>
            </a:r>
            <a:r>
              <a:rPr lang="en-US" altLang="zh-CN" sz="2400" dirty="0" smtClean="0"/>
              <a:t>IP</a:t>
            </a:r>
            <a:r>
              <a:rPr lang="zh-CN" altLang="en-US" sz="2400" dirty="0" smtClean="0"/>
              <a:t>地址</a:t>
            </a:r>
            <a:endParaRPr lang="en-US" altLang="zh-CN" sz="2400" dirty="0" smtClean="0"/>
          </a:p>
          <a:p>
            <a:r>
              <a:rPr lang="zh-CN" altLang="en-US" sz="2400" dirty="0" smtClean="0"/>
              <a:t>在</a:t>
            </a:r>
            <a:r>
              <a:rPr lang="en-US" altLang="zh-CN" sz="2400" dirty="0" smtClean="0"/>
              <a:t>PC</a:t>
            </a:r>
            <a:r>
              <a:rPr lang="zh-CN" altLang="en-US" sz="2400" dirty="0" smtClean="0"/>
              <a:t>机上打开</a:t>
            </a:r>
            <a:r>
              <a:rPr lang="en-US" altLang="zh-CN" sz="2400" dirty="0" smtClean="0"/>
              <a:t>IE</a:t>
            </a:r>
            <a:r>
              <a:rPr lang="zh-CN" altLang="en-US" sz="2400" dirty="0" smtClean="0"/>
              <a:t>浏览器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在地址栏输入刚刚记录下来的</a:t>
            </a:r>
            <a:r>
              <a:rPr lang="en-US" altLang="zh-CN" sz="2400" dirty="0" smtClean="0"/>
              <a:t>IP</a:t>
            </a:r>
            <a:r>
              <a:rPr lang="zh-CN" altLang="en-US" sz="2400" dirty="0" smtClean="0"/>
              <a:t>地址并按回车键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    </a:t>
            </a:r>
            <a:r>
              <a:rPr lang="zh-CN" altLang="en-US" sz="1100" dirty="0" smtClean="0">
                <a:solidFill>
                  <a:srgbClr val="C00000"/>
                </a:solidFill>
              </a:rPr>
              <a:t>注意</a:t>
            </a:r>
            <a:r>
              <a:rPr lang="en-US" altLang="zh-CN" sz="1100" dirty="0" smtClean="0">
                <a:solidFill>
                  <a:srgbClr val="C00000"/>
                </a:solidFill>
              </a:rPr>
              <a:t>:PYKO</a:t>
            </a:r>
            <a:r>
              <a:rPr lang="zh-CN" altLang="en-US" sz="1100" dirty="0" smtClean="0">
                <a:solidFill>
                  <a:srgbClr val="C00000"/>
                </a:solidFill>
              </a:rPr>
              <a:t>的</a:t>
            </a:r>
            <a:r>
              <a:rPr lang="en-US" altLang="zh-CN" sz="1100" dirty="0" smtClean="0">
                <a:solidFill>
                  <a:srgbClr val="C00000"/>
                </a:solidFill>
              </a:rPr>
              <a:t>,</a:t>
            </a:r>
            <a:r>
              <a:rPr lang="zh-CN" altLang="en-US" sz="1100" dirty="0" smtClean="0">
                <a:solidFill>
                  <a:srgbClr val="C00000"/>
                </a:solidFill>
              </a:rPr>
              <a:t>设备出厂</a:t>
            </a:r>
            <a:r>
              <a:rPr lang="en-US" altLang="zh-CN" sz="1100" dirty="0" smtClean="0">
                <a:solidFill>
                  <a:srgbClr val="C00000"/>
                </a:solidFill>
              </a:rPr>
              <a:t>IP</a:t>
            </a:r>
            <a:r>
              <a:rPr lang="zh-CN" altLang="en-US" sz="1100" dirty="0" smtClean="0">
                <a:solidFill>
                  <a:srgbClr val="C00000"/>
                </a:solidFill>
              </a:rPr>
              <a:t>为</a:t>
            </a:r>
            <a:r>
              <a:rPr lang="en-US" altLang="zh-CN" sz="1100" dirty="0" smtClean="0">
                <a:solidFill>
                  <a:srgbClr val="C00000"/>
                </a:solidFill>
              </a:rPr>
              <a:t>:192.168.0.100</a:t>
            </a:r>
            <a:r>
              <a:rPr lang="zh-CN" altLang="en-US" sz="1100" dirty="0" smtClean="0">
                <a:solidFill>
                  <a:srgbClr val="C00000"/>
                </a:solidFill>
              </a:rPr>
              <a:t>可通过在开机状态下捅住</a:t>
            </a:r>
            <a:r>
              <a:rPr lang="en-US" altLang="zh-CN" sz="1100" dirty="0" smtClean="0">
                <a:solidFill>
                  <a:srgbClr val="C00000"/>
                </a:solidFill>
              </a:rPr>
              <a:t>Reset</a:t>
            </a:r>
            <a:r>
              <a:rPr lang="zh-CN" altLang="en-US" sz="1100" dirty="0" smtClean="0">
                <a:solidFill>
                  <a:srgbClr val="C00000"/>
                </a:solidFill>
              </a:rPr>
              <a:t>键</a:t>
            </a:r>
            <a:r>
              <a:rPr lang="en-US" altLang="zh-CN" sz="1100" dirty="0" smtClean="0">
                <a:solidFill>
                  <a:srgbClr val="C00000"/>
                </a:solidFill>
              </a:rPr>
              <a:t>5</a:t>
            </a:r>
            <a:r>
              <a:rPr lang="zh-CN" altLang="en-US" sz="1100" dirty="0" smtClean="0">
                <a:solidFill>
                  <a:srgbClr val="C00000"/>
                </a:solidFill>
              </a:rPr>
              <a:t>秒后松开</a:t>
            </a:r>
            <a:r>
              <a:rPr lang="en-US" altLang="zh-CN" sz="1100" dirty="0" smtClean="0">
                <a:solidFill>
                  <a:srgbClr val="C00000"/>
                </a:solidFill>
              </a:rPr>
              <a:t>,</a:t>
            </a:r>
            <a:r>
              <a:rPr lang="zh-CN" altLang="en-US" sz="1100" dirty="0" smtClean="0">
                <a:solidFill>
                  <a:srgbClr val="C00000"/>
                </a:solidFill>
              </a:rPr>
              <a:t>设备回复出厂设备并自动重起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  <p:pic>
        <p:nvPicPr>
          <p:cNvPr id="4" name="图片 3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iv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LIve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实时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参数，通过开始或停止按钮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4000504"/>
            <a:ext cx="2000232" cy="1785950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修改服务器流媒体状态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ools-updat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“Tools\update”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3523"/>
              <a:gd name="adj2" fmla="val -5941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点击此处链接，自动重新启动设备进入升级固件模式，并打开升级固件页面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000892" y="3643314"/>
            <a:ext cx="2000232" cy="2428892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Digigram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提供固件或软件的升级，以完善或提高设备的功能及易用性，要得到最新的固件及软件，请联系官网或有打开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hlinkClick r:id="rId4"/>
              </a:rPr>
              <a:t>www.ead.cn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寻求更多，下载的固件请保存在本地并解压缩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pdate.html.gif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1357290" y="1673796"/>
            <a:ext cx="6562984" cy="475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4286248" y="1571612"/>
            <a:ext cx="2143140" cy="1285884"/>
          </a:xfrm>
          <a:prstGeom prst="wedgeEllipseCallout">
            <a:avLst>
              <a:gd name="adj1" fmla="val -79271"/>
              <a:gd name="adj2" fmla="val 5770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浏览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选择本地的固件文件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357686" y="2714620"/>
            <a:ext cx="2143140" cy="1143008"/>
          </a:xfrm>
          <a:prstGeom prst="wedgeEllipseCallout">
            <a:avLst>
              <a:gd name="adj1" fmla="val -78917"/>
              <a:gd name="adj2" fmla="val -1238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点击“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upload”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上传并安装固件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4143372" y="3714752"/>
            <a:ext cx="2143140" cy="1143008"/>
          </a:xfrm>
          <a:prstGeom prst="wedgeEllipseCallout">
            <a:avLst>
              <a:gd name="adj1" fmla="val -70384"/>
              <a:gd name="adj2" fmla="val -8118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”Reboot”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重新启动设备</a:t>
            </a:r>
            <a:endParaRPr lang="en-US" altLang="zh-CN" sz="1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完成升级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0" y="4071942"/>
            <a:ext cx="3143272" cy="2286016"/>
          </a:xfrm>
          <a:prstGeom prst="wedgeEllipseCallout">
            <a:avLst>
              <a:gd name="adj1" fmla="val 57149"/>
              <a:gd name="adj2" fmla="val -9264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upload</a:t>
            </a:r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后，可能会耗时几分钟，不要误以为是死机，请耐心等待显示“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resource  </a:t>
            </a:r>
            <a:r>
              <a:rPr lang="en-US" altLang="zh-CN" sz="14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sucessfully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loaded”,</a:t>
            </a:r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之后，手动点击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Reboot</a:t>
            </a:r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再重新启动设备</a:t>
            </a:r>
            <a:endParaRPr lang="zh-CN" altLang="en-US" sz="1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oos-reboot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“Tools\Reboot”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点击此处链接重起设备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00892" y="3643314"/>
            <a:ext cx="2000232" cy="1785950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重起会耗时几秒钟，如使用固定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或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存在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DHCP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服务，此页面会自动刷新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ait-Reboot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214282" y="1071546"/>
            <a:ext cx="2143140" cy="1428736"/>
          </a:xfrm>
          <a:prstGeom prst="wedgeEllipseCallout">
            <a:avLst>
              <a:gd name="adj1" fmla="val 66297"/>
              <a:gd name="adj2" fmla="val 1360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500034" y="2714620"/>
            <a:ext cx="1714480" cy="1285884"/>
          </a:xfrm>
          <a:prstGeom prst="wedgeEllipseCallout">
            <a:avLst>
              <a:gd name="adj1" fmla="val 56943"/>
              <a:gd name="adj2" fmla="val -697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此处显示倒计时及相关说明文字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286116" y="5643578"/>
            <a:ext cx="2928958" cy="857256"/>
          </a:xfrm>
        </p:spPr>
        <p:txBody>
          <a:bodyPr>
            <a:normAutofit fontScale="8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endParaRPr lang="en-US" altLang="zh-CN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  <a:p>
            <a:pPr algn="ctr">
              <a:buNone/>
            </a:pP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PYKO out 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前面板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</a:p>
        </p:txBody>
      </p:sp>
      <p:pic>
        <p:nvPicPr>
          <p:cNvPr id="6" name="图片 5" descr="pyko_out_lg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1643050"/>
            <a:ext cx="4790898" cy="269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椭圆形标注 6"/>
          <p:cNvSpPr/>
          <p:nvPr/>
        </p:nvSpPr>
        <p:spPr>
          <a:xfrm>
            <a:off x="1928794" y="4643446"/>
            <a:ext cx="1500198" cy="1285884"/>
          </a:xfrm>
          <a:prstGeom prst="wedgeEllipseCallout">
            <a:avLst>
              <a:gd name="adj1" fmla="val 118182"/>
              <a:gd name="adj2" fmla="val -1095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“USB1.1”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143240" y="4643446"/>
            <a:ext cx="1500198" cy="1285884"/>
          </a:xfrm>
          <a:prstGeom prst="wedgeEllipseCallout">
            <a:avLst>
              <a:gd name="adj1" fmla="val 61680"/>
              <a:gd name="adj2" fmla="val -1253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状态指示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灯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4429124" y="4643446"/>
            <a:ext cx="1500198" cy="1285884"/>
          </a:xfrm>
          <a:prstGeom prst="wedgeEllipseCallout">
            <a:avLst>
              <a:gd name="adj1" fmla="val -3380"/>
              <a:gd name="adj2" fmla="val -131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恢复出厂设置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开关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5715008" y="4643446"/>
            <a:ext cx="1500198" cy="1285884"/>
          </a:xfrm>
          <a:prstGeom prst="wedgeEllipseCallout">
            <a:avLst>
              <a:gd name="adj1" fmla="val -15437"/>
              <a:gd name="adj2" fmla="val -16183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监听耳机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插孔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图片 9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286116" y="5857892"/>
            <a:ext cx="2928958" cy="857256"/>
          </a:xfrm>
        </p:spPr>
        <p:txBody>
          <a:bodyPr>
            <a:normAutofit fontScale="8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endParaRPr lang="en-US" altLang="zh-CN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  <a:p>
            <a:pPr algn="ctr">
              <a:buNone/>
            </a:pP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PYKO out 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后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面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板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</a:p>
        </p:txBody>
      </p:sp>
      <p:pic>
        <p:nvPicPr>
          <p:cNvPr id="10" name="图片 9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5425" y="2462213"/>
            <a:ext cx="6153150" cy="193357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椭圆形标注 13"/>
          <p:cNvSpPr/>
          <p:nvPr/>
        </p:nvSpPr>
        <p:spPr>
          <a:xfrm>
            <a:off x="795310" y="4724408"/>
            <a:ext cx="1500198" cy="1285884"/>
          </a:xfrm>
          <a:prstGeom prst="wedgeEllipseCallout">
            <a:avLst>
              <a:gd name="adj1" fmla="val 58168"/>
              <a:gd name="adj2" fmla="val -1981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支持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ES100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协议设备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2009756" y="4795846"/>
            <a:ext cx="1500198" cy="1285884"/>
          </a:xfrm>
          <a:prstGeom prst="wedgeEllipseCallout">
            <a:avLst>
              <a:gd name="adj1" fmla="val 1086"/>
              <a:gd name="adj2" fmla="val -13168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以太网接口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3295640" y="4795846"/>
            <a:ext cx="1500198" cy="1285884"/>
          </a:xfrm>
          <a:prstGeom prst="wedgeEllipseCallout">
            <a:avLst>
              <a:gd name="adj1" fmla="val -16151"/>
              <a:gd name="adj2" fmla="val -13302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RS232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4581524" y="4795846"/>
            <a:ext cx="1500198" cy="1285884"/>
          </a:xfrm>
          <a:prstGeom prst="wedgeEllipseCallout">
            <a:avLst>
              <a:gd name="adj1" fmla="val -15332"/>
              <a:gd name="adj2" fmla="val -10707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GPIO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5867408" y="4795846"/>
            <a:ext cx="1500198" cy="1285884"/>
          </a:xfrm>
          <a:prstGeom prst="wedgeEllipseCallout">
            <a:avLst>
              <a:gd name="adj1" fmla="val -46516"/>
              <a:gd name="adj2" fmla="val -10640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模拟音频接口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7153292" y="4795846"/>
            <a:ext cx="1500198" cy="1285884"/>
          </a:xfrm>
          <a:prstGeom prst="wedgeEllipseCallout">
            <a:avLst>
              <a:gd name="adj1" fmla="val -88580"/>
              <a:gd name="adj2" fmla="val -1388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电源插孔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info-devic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1357298"/>
            <a:ext cx="2214546" cy="1071570"/>
          </a:xfrm>
          <a:prstGeom prst="wedgeEllipseCallout">
            <a:avLst>
              <a:gd name="adj1" fmla="val 63418"/>
              <a:gd name="adj2" fmla="val -1192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地址栏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默认地址为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192.168.0.100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42844" y="2357430"/>
            <a:ext cx="2000264" cy="1071570"/>
          </a:xfrm>
          <a:prstGeom prst="wedgeEllipseCallout">
            <a:avLst>
              <a:gd name="adj1" fmla="val 83692"/>
              <a:gd name="adj2" fmla="val -355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设备状态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时时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显示在这里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285720" y="3643314"/>
            <a:ext cx="1785950" cy="1143008"/>
          </a:xfrm>
          <a:prstGeom prst="wedgeEllipseCallout">
            <a:avLst>
              <a:gd name="adj1" fmla="val 83627"/>
              <a:gd name="adj2" fmla="val -87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按钮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7215206" y="1142984"/>
            <a:ext cx="1714512" cy="1285884"/>
          </a:xfrm>
          <a:prstGeom prst="wedgeEllipseCallout">
            <a:avLst>
              <a:gd name="adj1" fmla="val -62357"/>
              <a:gd name="adj2" fmla="val 5452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官网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链接图标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428596" y="4857760"/>
            <a:ext cx="1714512" cy="1285884"/>
          </a:xfrm>
          <a:prstGeom prst="wedgeEllipseCallout">
            <a:avLst>
              <a:gd name="adj1" fmla="val 84516"/>
              <a:gd name="adj2" fmla="val -6253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展开后详情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7215206" y="5072074"/>
            <a:ext cx="1714512" cy="1000132"/>
          </a:xfrm>
          <a:prstGeom prst="wedgeEllipseCallout">
            <a:avLst>
              <a:gd name="adj1" fmla="val -79586"/>
              <a:gd name="adj2" fmla="val 6780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状态栏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7215206" y="2285992"/>
            <a:ext cx="1714512" cy="1428760"/>
          </a:xfrm>
          <a:prstGeom prst="wedgeEllipseCallout">
            <a:avLst>
              <a:gd name="adj1" fmla="val -61536"/>
              <a:gd name="adj2" fmla="val 1590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设备型号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工作模式和固件版本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7215206" y="3786190"/>
            <a:ext cx="1714512" cy="1428760"/>
          </a:xfrm>
          <a:prstGeom prst="wedgeEllipseCallout">
            <a:avLst>
              <a:gd name="adj1" fmla="val -62356"/>
              <a:gd name="adj2" fmla="val 1098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帮助指引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info-about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85720" y="3357562"/>
            <a:ext cx="1785950" cy="1143008"/>
          </a:xfrm>
          <a:prstGeom prst="wedgeEllipseCallout">
            <a:avLst>
              <a:gd name="adj1" fmla="val 80476"/>
              <a:gd name="adj2" fmla="val -55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“info\about”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57158" y="4857760"/>
            <a:ext cx="1785950" cy="1143008"/>
          </a:xfrm>
          <a:prstGeom prst="wedgeEllipseCallout">
            <a:avLst>
              <a:gd name="adj1" fmla="val 80476"/>
              <a:gd name="adj2" fmla="val -55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设备及公司概况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7143768" y="3857628"/>
            <a:ext cx="1785950" cy="1143008"/>
          </a:xfrm>
          <a:prstGeom prst="wedgeEllipseCallout">
            <a:avLst>
              <a:gd name="adj1" fmla="val -62095"/>
              <a:gd name="adj2" fmla="val 1705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setting-network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1928802"/>
            <a:ext cx="2214578" cy="1285884"/>
          </a:xfrm>
          <a:prstGeom prst="wedgeEllipseCallout">
            <a:avLst>
              <a:gd name="adj1" fmla="val 59437"/>
              <a:gd name="adj2" fmla="val 5151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“setting\network”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85720" y="3286124"/>
            <a:ext cx="2143140" cy="1143008"/>
          </a:xfrm>
          <a:prstGeom prst="wedgeEllipseCallout">
            <a:avLst>
              <a:gd name="adj1" fmla="val 62097"/>
              <a:gd name="adj2" fmla="val 474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网络属性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214282" y="4500570"/>
            <a:ext cx="2143140" cy="1428736"/>
          </a:xfrm>
          <a:prstGeom prst="wedgeEllipseCallout">
            <a:avLst>
              <a:gd name="adj1" fmla="val 68923"/>
              <a:gd name="adj2" fmla="val -395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3643314"/>
            <a:ext cx="2000232" cy="2286016"/>
          </a:xfrm>
          <a:prstGeom prst="wedgeRoundRectCallout">
            <a:avLst>
              <a:gd name="adj1" fmla="val -59407"/>
              <a:gd name="adj2" fmla="val -2494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Logical name: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可定义设备名称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便于其它遥控设备控制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IP/Mask/Gate/DHCP/Web: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配置参考标准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Internet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设备配置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929454" y="2143116"/>
            <a:ext cx="1785950" cy="1143008"/>
          </a:xfrm>
          <a:prstGeom prst="wedgeEllipseCallout">
            <a:avLst>
              <a:gd name="adj1" fmla="val -58157"/>
              <a:gd name="adj2" fmla="val 921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yko_in_lg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571612"/>
            <a:ext cx="4912258" cy="2801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6116" y="5643578"/>
            <a:ext cx="2928958" cy="857256"/>
          </a:xfrm>
        </p:spPr>
        <p:txBody>
          <a:bodyPr>
            <a:normAutofit fontScale="8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endParaRPr lang="en-US" altLang="zh-CN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  <a:p>
            <a:pPr algn="ctr">
              <a:buNone/>
            </a:pP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PYKO in 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前面板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642910" y="4572008"/>
            <a:ext cx="1500198" cy="1285884"/>
          </a:xfrm>
          <a:prstGeom prst="wedgeEllipseCallout">
            <a:avLst>
              <a:gd name="adj1" fmla="val 178196"/>
              <a:gd name="adj2" fmla="val -10518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线路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话筒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切换开关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857356" y="4643446"/>
            <a:ext cx="1500198" cy="1285884"/>
          </a:xfrm>
          <a:prstGeom prst="wedgeEllipseCallout">
            <a:avLst>
              <a:gd name="adj1" fmla="val 118301"/>
              <a:gd name="adj2" fmla="val -11636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话筒增益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调整旋钮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143240" y="4643446"/>
            <a:ext cx="1500198" cy="1285884"/>
          </a:xfrm>
          <a:prstGeom prst="wedgeEllipseCallout">
            <a:avLst>
              <a:gd name="adj1" fmla="val 49490"/>
              <a:gd name="adj2" fmla="val -12864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状态指示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灯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4429124" y="4643446"/>
            <a:ext cx="1500198" cy="1285884"/>
          </a:xfrm>
          <a:prstGeom prst="wedgeEllipseCallout">
            <a:avLst>
              <a:gd name="adj1" fmla="val -17207"/>
              <a:gd name="adj2" fmla="val -12895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幻象电源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开关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5715008" y="4643446"/>
            <a:ext cx="1500198" cy="1285884"/>
          </a:xfrm>
          <a:prstGeom prst="wedgeEllipseCallout">
            <a:avLst>
              <a:gd name="adj1" fmla="val -84024"/>
              <a:gd name="adj2" fmla="val -14469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恢复出厂设置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开关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7000892" y="4643446"/>
            <a:ext cx="1500198" cy="1285884"/>
          </a:xfrm>
          <a:prstGeom prst="wedgeEllipseCallout">
            <a:avLst>
              <a:gd name="adj1" fmla="val -112960"/>
              <a:gd name="adj2" fmla="val -17058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监听耳机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插孔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3" name="图片 12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setting-ES mod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214282" y="2000240"/>
            <a:ext cx="2214578" cy="1143008"/>
          </a:xfrm>
          <a:prstGeom prst="wedgeEllipseCallout">
            <a:avLst>
              <a:gd name="adj1" fmla="val 57099"/>
              <a:gd name="adj2" fmla="val 5889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ESsound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85720" y="3286124"/>
            <a:ext cx="2143140" cy="1143008"/>
          </a:xfrm>
          <a:prstGeom prst="wedgeEllipseCallout">
            <a:avLst>
              <a:gd name="adj1" fmla="val 59471"/>
              <a:gd name="adj2" fmla="val -879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运行模式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214282" y="4500570"/>
            <a:ext cx="2143140" cy="1428736"/>
          </a:xfrm>
          <a:prstGeom prst="wedgeEllipseCallout">
            <a:avLst>
              <a:gd name="adj1" fmla="val 68923"/>
              <a:gd name="adj2" fmla="val -7500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3571876"/>
            <a:ext cx="1714512" cy="3000396"/>
          </a:xfrm>
          <a:prstGeom prst="wedgeRoundRectCallout">
            <a:avLst>
              <a:gd name="adj1" fmla="val -65737"/>
              <a:gd name="adj2" fmla="val -21191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出厂模式为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模式，如启用</a:t>
            </a:r>
            <a:r>
              <a:rPr lang="en-US" altLang="zh-CN" sz="14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E</a:t>
            </a:r>
            <a:r>
              <a:rPr lang="en-US" altLang="zh-CN" sz="14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</a:t>
            </a:r>
            <a:r>
              <a:rPr lang="en-US" altLang="zh-CN" sz="14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sound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，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将无法使用浏览器连接本设备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转用</a:t>
            </a:r>
            <a:r>
              <a:rPr lang="en-US" altLang="zh-CN" sz="14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EScontrol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.</a:t>
            </a:r>
          </a:p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如需切换回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模式，可捅住前面板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Reset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键至少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10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秒时间，设备会自动重起并回到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929454" y="2143116"/>
            <a:ext cx="1785950" cy="1143008"/>
          </a:xfrm>
          <a:prstGeom prst="wedgeEllipseCallout">
            <a:avLst>
              <a:gd name="adj1" fmla="val -58157"/>
              <a:gd name="adj2" fmla="val 921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setting-global mod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285720" y="2500306"/>
            <a:ext cx="2071702" cy="1357322"/>
          </a:xfrm>
          <a:prstGeom prst="wedgeEllipseCallout">
            <a:avLst>
              <a:gd name="adj1" fmla="val 61789"/>
              <a:gd name="adj2" fmla="val 688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GlobalMode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57158" y="4071942"/>
            <a:ext cx="1785950" cy="1143008"/>
          </a:xfrm>
          <a:prstGeom prst="wedgeEllipseCallout">
            <a:avLst>
              <a:gd name="adj1" fmla="val 77325"/>
              <a:gd name="adj2" fmla="val -6664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全局模式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928662" y="5429264"/>
            <a:ext cx="2143140" cy="1428736"/>
          </a:xfrm>
          <a:prstGeom prst="wedgeEllipseCallout">
            <a:avLst>
              <a:gd name="adj1" fmla="val 37417"/>
              <a:gd name="adj2" fmla="val -12325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3500438"/>
            <a:ext cx="2000232" cy="3000396"/>
          </a:xfrm>
          <a:prstGeom prst="wedgeRoundRectCallout">
            <a:avLst>
              <a:gd name="adj1" fmla="val -59407"/>
              <a:gd name="adj2" fmla="val -2494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sonic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启用后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本调配设备加电后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将在耳机插口广播本机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地址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Syslog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mode: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系统日志是否启用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Syslog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Address: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如设定为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0.0.0.0,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则系统日志为广播的方式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系统默认为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0.0.0.0</a:t>
            </a:r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929454" y="2143116"/>
            <a:ext cx="1785950" cy="1143008"/>
          </a:xfrm>
          <a:prstGeom prst="wedgeEllipseCallout">
            <a:avLst>
              <a:gd name="adj1" fmla="val -58157"/>
              <a:gd name="adj2" fmla="val 921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setting-AM mod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“setting\AM mode”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“Audio manager 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模式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357826"/>
            <a:ext cx="2143140" cy="1428736"/>
          </a:xfrm>
          <a:prstGeom prst="wedgeEllipseCallout">
            <a:avLst>
              <a:gd name="adj1" fmla="val 26913"/>
              <a:gd name="adj2" fmla="val -10060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2500306"/>
            <a:ext cx="2000232" cy="3714776"/>
          </a:xfrm>
          <a:prstGeom prst="wedgeRoundRectCallout">
            <a:avLst>
              <a:gd name="adj1" fmla="val -62924"/>
              <a:gd name="adj2" fmla="val -15096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软件监控本机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enable(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启用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)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managed by audio manager: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Aduio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软件进行音频管理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默认是启用的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GPIO managed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by audio manager: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Aduio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进行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GPIO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管理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默认是启用的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Serial Link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managed by audio manager: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Aduio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Manager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软件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进行串口管理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默认是启用的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setting-GPI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“setting\GPI”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“GPI”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29539"/>
              <a:gd name="adj2" fmla="val -769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00892" y="2000240"/>
            <a:ext cx="2000232" cy="4214842"/>
          </a:xfrm>
          <a:prstGeom prst="wedgeRoundRectCallout">
            <a:avLst>
              <a:gd name="adj1" fmla="val -60815"/>
              <a:gd name="adj2" fmla="val -485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92500" lnSpcReduction="10000"/>
          </a:bodyPr>
          <a:lstStyle/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为每一个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接口单独设置动作状态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Idle: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接口空置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不使用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 transmission: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通过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端口发出此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接口的状态改变信息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端口的设置参考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:Remote control setting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页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Increase volume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增大音量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Decrease volume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减小音量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Mute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哑音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Next Stream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下一音频流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 Priority 2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有用，以２为增量变化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Previous Stream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前一音频流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 Priority 2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有用，以２为增量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变化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setting-GPO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“setting\GPO”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“GPO”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1142976" y="5357826"/>
            <a:ext cx="2143140" cy="1428736"/>
          </a:xfrm>
          <a:prstGeom prst="wedgeEllipseCallout">
            <a:avLst>
              <a:gd name="adj1" fmla="val 29539"/>
              <a:gd name="adj2" fmla="val -1075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072330" y="3786190"/>
            <a:ext cx="1643074" cy="642942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定义重起后的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GPO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状态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" name="图片 2" descr="setting-serial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“setting\serial link”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串口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357826"/>
            <a:ext cx="2143140" cy="1428736"/>
          </a:xfrm>
          <a:prstGeom prst="wedgeEllipseCallout">
            <a:avLst>
              <a:gd name="adj1" fmla="val 28883"/>
              <a:gd name="adj2" fmla="val -1035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500306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Baud Rate: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选择串口传输速度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(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300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到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230400)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Date Bits: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8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Parity: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”No” ”even” ”Odd”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之间选择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No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Stop Bits: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”1” “2”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之间选择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Hand Shake: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设定握手类型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none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" name="图片 2" descr="setting-remote control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714620"/>
            <a:ext cx="2286016" cy="1500198"/>
          </a:xfrm>
          <a:prstGeom prst="wedgeEllipseCallout">
            <a:avLst>
              <a:gd name="adj1" fmla="val 54595"/>
              <a:gd name="adj2" fmla="val -1476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“setting\Remote control”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遥控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2976" y="5429264"/>
            <a:ext cx="2143140" cy="1428736"/>
          </a:xfrm>
          <a:prstGeom prst="wedgeEllipseCallout">
            <a:avLst>
              <a:gd name="adj1" fmla="val 54482"/>
              <a:gd name="adj2" fmla="val -5334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714620"/>
            <a:ext cx="2000232" cy="3286148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Device control: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或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UDP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方式连接遥控器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Serial link gateway: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Server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，只可以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Port of TCP connection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中设定的端口收听；如为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client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，那么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port of 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connection 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和 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server address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均为托管状态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GPI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server: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此端口用来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TCP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连接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audio-stream priority 1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0" y="2428868"/>
            <a:ext cx="2143140" cy="1428760"/>
          </a:xfrm>
          <a:prstGeom prst="wedgeEllipseCallout">
            <a:avLst>
              <a:gd name="adj1" fmla="val 73016"/>
              <a:gd name="adj2" fmla="val 114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Auido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Ｃ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Stream priority 1”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3786190"/>
            <a:ext cx="2143140" cy="1357322"/>
          </a:xfrm>
          <a:prstGeom prst="wedgeEllipseCallout">
            <a:avLst>
              <a:gd name="adj1" fmla="val 63523"/>
              <a:gd name="adj2" fmla="val -4179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音频流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857224" y="5143512"/>
            <a:ext cx="2143140" cy="1428736"/>
          </a:xfrm>
          <a:prstGeom prst="wedgeEllipseCallout">
            <a:avLst>
              <a:gd name="adj1" fmla="val 46606"/>
              <a:gd name="adj2" fmla="val -6023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643182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85000" lnSpcReduction="20000"/>
          </a:bodyPr>
          <a:lstStyle/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Address: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如收听的是多播的流媒体时才有用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Receive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接收端口，０表示无流媒体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Channel mode: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通道模式，只对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Ｍ时有用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format: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收听到的音频格式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Latency: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延迟时间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Default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默认电平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Minimum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最小电平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Maximum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最大电平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3571868" y="5572116"/>
            <a:ext cx="2000264" cy="1285884"/>
          </a:xfrm>
          <a:prstGeom prst="wedgeEllipseCallout">
            <a:avLst>
              <a:gd name="adj1" fmla="val -468"/>
              <a:gd name="adj2" fmla="val -18255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此处</a:t>
            </a:r>
            <a:r>
              <a:rPr lang="en-US" altLang="zh-CN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Highest</a:t>
            </a:r>
            <a:r>
              <a:rPr lang="zh-CN" altLang="en-US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代表音频流１的优先级最高，其次是</a:t>
            </a:r>
            <a:r>
              <a:rPr lang="en-US" altLang="zh-CN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Standard</a:t>
            </a:r>
            <a:r>
              <a:rPr lang="zh-CN" altLang="en-US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，再次是</a:t>
            </a:r>
            <a:r>
              <a:rPr lang="en-US" altLang="zh-CN" sz="1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Lowest</a:t>
            </a:r>
            <a:endParaRPr lang="zh-CN" altLang="en-US" sz="1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audio-stream priority 2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0" y="2428868"/>
            <a:ext cx="2143140" cy="1428760"/>
          </a:xfrm>
          <a:prstGeom prst="wedgeEllipseCallout">
            <a:avLst>
              <a:gd name="adj1" fmla="val 73016"/>
              <a:gd name="adj2" fmla="val 114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Auido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Ｃ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Stream priority 2”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3786190"/>
            <a:ext cx="2143140" cy="1357322"/>
          </a:xfrm>
          <a:prstGeom prst="wedgeEllipseCallout">
            <a:avLst>
              <a:gd name="adj1" fmla="val 63523"/>
              <a:gd name="adj2" fmla="val -4179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音频流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857224" y="5286388"/>
            <a:ext cx="2143140" cy="1428736"/>
          </a:xfrm>
          <a:prstGeom prst="wedgeEllipseCallout">
            <a:avLst>
              <a:gd name="adj1" fmla="val 49232"/>
              <a:gd name="adj2" fmla="val -5236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072330" y="1500174"/>
            <a:ext cx="2000232" cy="5072098"/>
          </a:xfrm>
          <a:prstGeom prst="wedgeRoundRectCallout">
            <a:avLst>
              <a:gd name="adj1" fmla="val -58705"/>
              <a:gd name="adj2" fmla="val 5236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85000" lnSpcReduction="20000"/>
          </a:bodyPr>
          <a:lstStyle/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Address: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如收听的是多播的流媒体时才有用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Receive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接收端口，０表示无流媒体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Number of streams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从上面的接收端口开始，以２为递进值定义多个流媒体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．例如：上面的接收端口设定为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7000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对应流１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而流２则是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7002,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流３是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7004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，以此类推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Channel mode: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通道模式，只对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Ｍ时有用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format: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收听到的音频格式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Latency: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延迟时间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Default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默认电平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Minimum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最小电平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Maximum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最大电平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Initial Mute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只用于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priority 2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和３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audio-stream priority 3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Auido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/Stream priority 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音频流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071538" y="5286388"/>
            <a:ext cx="2143140" cy="1428736"/>
          </a:xfrm>
          <a:prstGeom prst="wedgeEllipseCallout">
            <a:avLst>
              <a:gd name="adj1" fmla="val 40042"/>
              <a:gd name="adj2" fmla="val -5925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72330" y="2643182"/>
            <a:ext cx="2000232" cy="3714776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77500" lnSpcReduction="20000"/>
          </a:bodyPr>
          <a:lstStyle/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Address: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如收听的是多播的流媒体时才有用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Receive port: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接收端口，０表示无流媒体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Channel mode: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通道模式，只对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Ｍ时有用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Audio format: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收听到的音频格式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Latency: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延迟时间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Default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默认电平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Minimum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最小电平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Maximum volume: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最大电平　在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Live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命令中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有效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Initial Mute</a:t>
            </a: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只用于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priority 2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和３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图片 7" descr="EAD透明背景Logo500像素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214554"/>
            <a:ext cx="6267450" cy="19812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椭圆形标注 13"/>
          <p:cNvSpPr/>
          <p:nvPr/>
        </p:nvSpPr>
        <p:spPr>
          <a:xfrm>
            <a:off x="642910" y="4572008"/>
            <a:ext cx="1500198" cy="1285884"/>
          </a:xfrm>
          <a:prstGeom prst="wedgeEllipseCallout">
            <a:avLst>
              <a:gd name="adj1" fmla="val 58168"/>
              <a:gd name="adj2" fmla="val -19817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支持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ES100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协议设备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1857356" y="4643446"/>
            <a:ext cx="1500198" cy="1285884"/>
          </a:xfrm>
          <a:prstGeom prst="wedgeEllipseCallout">
            <a:avLst>
              <a:gd name="adj1" fmla="val 1086"/>
              <a:gd name="adj2" fmla="val -13168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以太网接口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3143240" y="4643446"/>
            <a:ext cx="1500198" cy="1285884"/>
          </a:xfrm>
          <a:prstGeom prst="wedgeEllipseCallout">
            <a:avLst>
              <a:gd name="adj1" fmla="val -16151"/>
              <a:gd name="adj2" fmla="val -13302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RS232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4429124" y="4643446"/>
            <a:ext cx="1500198" cy="1285884"/>
          </a:xfrm>
          <a:prstGeom prst="wedgeEllipseCallout">
            <a:avLst>
              <a:gd name="adj1" fmla="val -7830"/>
              <a:gd name="adj2" fmla="val -1092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GPIO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5715008" y="4643446"/>
            <a:ext cx="1500198" cy="1285884"/>
          </a:xfrm>
          <a:prstGeom prst="wedgeEllipseCallout">
            <a:avLst>
              <a:gd name="adj1" fmla="val -31512"/>
              <a:gd name="adj2" fmla="val -11515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模拟音频接口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7000892" y="4643446"/>
            <a:ext cx="1500198" cy="1285884"/>
          </a:xfrm>
          <a:prstGeom prst="wedgeEllipseCallout">
            <a:avLst>
              <a:gd name="adj1" fmla="val -77327"/>
              <a:gd name="adj2" fmla="val -1388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电源插孔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内容占位符 2"/>
          <p:cNvSpPr txBox="1">
            <a:spLocks/>
          </p:cNvSpPr>
          <p:nvPr/>
        </p:nvSpPr>
        <p:spPr>
          <a:xfrm>
            <a:off x="3286116" y="5643578"/>
            <a:ext cx="2928958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3200" b="1" i="0" u="none" strike="noStrike" kern="1200" cap="all" spc="0" normalizeH="0" baseline="0" noProof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2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PYKO in </a:t>
            </a:r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</a:rPr>
              <a:t>后</a:t>
            </a:r>
            <a:r>
              <a:rPr kumimoji="0" lang="zh-CN" altLang="en-US" sz="32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面板</a:t>
            </a:r>
            <a:endParaRPr kumimoji="0" lang="zh-CN" altLang="en-US" sz="32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liv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142844" y="3000372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LIve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42844" y="4286256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实时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参数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000892" y="3286124"/>
            <a:ext cx="2000232" cy="2714644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 fontScale="92500" lnSpcReduction="10000"/>
          </a:bodyPr>
          <a:lstStyle/>
          <a:p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Current Stream:</a:t>
            </a:r>
          </a:p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从已定义的“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number of streams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”中选择一个流媒体，只对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priority 2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有用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Level:</a:t>
            </a:r>
          </a:p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改变音频流音量大小，如当前无音频流，则没有任何效果（增量为１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dB)</a:t>
            </a:r>
          </a:p>
          <a:p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Mute:</a:t>
            </a:r>
          </a:p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只可对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 Priority 2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和３进行操作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tools-update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“Tools\update”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3523"/>
              <a:gd name="adj2" fmla="val -5941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点击此处链接，自动重新启动设备进入升级固件模式，并打开升级固件页面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000892" y="3643314"/>
            <a:ext cx="2000232" cy="2428892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Digigram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提供固件或软件的升级，以完善或提高设备的功能及易用性，要得到最新的固件及软件，请联系官网或有打开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hlinkClick r:id="rId4"/>
              </a:rPr>
              <a:t>www.ead.cn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寻求更多，下载的固件请保存在本地并解压缩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update.html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4286248" y="1571612"/>
            <a:ext cx="2143140" cy="1285884"/>
          </a:xfrm>
          <a:prstGeom prst="wedgeEllipseCallout">
            <a:avLst>
              <a:gd name="adj1" fmla="val -79271"/>
              <a:gd name="adj2" fmla="val 5770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浏览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选择本地的固件文件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286248" y="2714620"/>
            <a:ext cx="2143140" cy="1143008"/>
          </a:xfrm>
          <a:prstGeom prst="wedgeEllipseCallout">
            <a:avLst>
              <a:gd name="adj1" fmla="val -78917"/>
              <a:gd name="adj2" fmla="val -1238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点击“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upload”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上传并安装固件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4071934" y="3714752"/>
            <a:ext cx="2143140" cy="1143008"/>
          </a:xfrm>
          <a:prstGeom prst="wedgeEllipseCallout">
            <a:avLst>
              <a:gd name="adj1" fmla="val -70384"/>
              <a:gd name="adj2" fmla="val -8118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”Reboot”</a:t>
            </a:r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重新启动设备</a:t>
            </a:r>
            <a:endParaRPr lang="en-US" altLang="zh-CN" sz="1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zh-CN" altLang="en-US" sz="1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完成升级</a:t>
            </a:r>
            <a:endParaRPr lang="zh-CN" altLang="en-US" sz="1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0" y="4071942"/>
            <a:ext cx="3143272" cy="2286016"/>
          </a:xfrm>
          <a:prstGeom prst="wedgeEllipseCallout">
            <a:avLst>
              <a:gd name="adj1" fmla="val 57149"/>
              <a:gd name="adj2" fmla="val -9264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upload</a:t>
            </a:r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后，可能会耗时几分钟，不要误以为是死机，请耐心等待显示“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resource  </a:t>
            </a:r>
            <a:r>
              <a:rPr lang="en-US" altLang="zh-CN" sz="14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sucessfully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loaded”,</a:t>
            </a:r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之后，手动点击</a:t>
            </a:r>
            <a:r>
              <a:rPr lang="en-US" altLang="zh-CN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Reboot</a:t>
            </a:r>
            <a:r>
              <a:rPr lang="zh-CN" altLang="en-US" sz="1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再重新启动设备</a:t>
            </a:r>
            <a:endParaRPr lang="zh-CN" altLang="en-US" sz="1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tools-reboot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Digigram IQOYA PYKO in/out</a:t>
            </a:r>
            <a:br>
              <a:rPr kumimoji="0" lang="en-US" altLang="zh-CN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在浏览器中进行配置</a:t>
            </a: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4282" y="2928934"/>
            <a:ext cx="2143140" cy="1428760"/>
          </a:xfrm>
          <a:prstGeom prst="wedgeEllipseCallout">
            <a:avLst>
              <a:gd name="adj1" fmla="val 63826"/>
              <a:gd name="adj2" fmla="val -2992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“Tools\Reboot”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14282" y="4214818"/>
            <a:ext cx="2143140" cy="1357322"/>
          </a:xfrm>
          <a:prstGeom prst="wedgeEllipseCallout">
            <a:avLst>
              <a:gd name="adj1" fmla="val 64179"/>
              <a:gd name="adj2" fmla="val -770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点击此处链接重起设备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000892" y="3643314"/>
            <a:ext cx="2000232" cy="1785950"/>
          </a:xfrm>
          <a:prstGeom prst="wedgeRoundRectCallout">
            <a:avLst>
              <a:gd name="adj1" fmla="val -60111"/>
              <a:gd name="adj2" fmla="val -752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/>
          <a:p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重起会耗时几秒钟，如使用固定</a:t>
            </a:r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或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存在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DHCP</a:t>
            </a:r>
            <a:r>
              <a:rPr lang="zh-CN" altLang="en-US" sz="1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服务，此页面会自动刷新</a:t>
            </a:r>
            <a:endParaRPr lang="en-US" altLang="zh-CN" sz="14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ait-Reboot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214282" y="1000108"/>
            <a:ext cx="2143140" cy="1428736"/>
          </a:xfrm>
          <a:prstGeom prst="wedgeEllipseCallout">
            <a:avLst>
              <a:gd name="adj1" fmla="val 72861"/>
              <a:gd name="adj2" fmla="val 205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85720" y="3357562"/>
            <a:ext cx="1857356" cy="1428760"/>
          </a:xfrm>
          <a:prstGeom prst="wedgeEllipseCallout">
            <a:avLst>
              <a:gd name="adj1" fmla="val 59468"/>
              <a:gd name="adj2" fmla="val -9710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此处显示倒计时及相关说明文字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Digigram IQOYA PYKO in/out</a:t>
            </a:r>
            <a:b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在浏览器中进行配置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内容占位符 9" descr="pyko_in_l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225" y="3071810"/>
            <a:ext cx="4295601" cy="244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pyko_out_l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1643050"/>
            <a:ext cx="4147956" cy="2334606"/>
          </a:xfrm>
          <a:prstGeom prst="rect">
            <a:avLst/>
          </a:prstGeom>
        </p:spPr>
      </p:pic>
      <p:pic>
        <p:nvPicPr>
          <p:cNvPr id="12" name="图片 11" descr="EAD透明背景Logo500像素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5911706"/>
            <a:ext cx="379570" cy="484331"/>
          </a:xfrm>
          <a:prstGeom prst="rect">
            <a:avLst/>
          </a:prstGeom>
        </p:spPr>
      </p:pic>
      <p:sp>
        <p:nvSpPr>
          <p:cNvPr id="13" name="标题 5"/>
          <p:cNvSpPr txBox="1">
            <a:spLocks/>
          </p:cNvSpPr>
          <p:nvPr/>
        </p:nvSpPr>
        <p:spPr>
          <a:xfrm>
            <a:off x="3714744" y="5857892"/>
            <a:ext cx="242889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latin typeface="+mj-lt"/>
                <a:ea typeface="+mj-ea"/>
                <a:cs typeface="+mj-cs"/>
              </a:rPr>
              <a:t>东汇传播拓展有限公司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nfo-device Infomation.gif"/>
          <p:cNvPicPr>
            <a:picLocks noGrp="1" noChangeAspect="1"/>
          </p:cNvPicPr>
          <p:nvPr isPhoto="1"/>
        </p:nvPicPr>
        <p:blipFill>
          <a:blip r:embed="rId3"/>
          <a:stretch>
            <a:fillRect/>
          </a:stretch>
        </p:blipFill>
        <p:spPr>
          <a:xfrm>
            <a:off x="1357290" y="1571612"/>
            <a:ext cx="6562984" cy="475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2" name="椭圆形标注 21"/>
          <p:cNvSpPr/>
          <p:nvPr/>
        </p:nvSpPr>
        <p:spPr>
          <a:xfrm>
            <a:off x="214282" y="1357298"/>
            <a:ext cx="2214546" cy="1071570"/>
          </a:xfrm>
          <a:prstGeom prst="wedgeEllipseCallout">
            <a:avLst>
              <a:gd name="adj1" fmla="val 63418"/>
              <a:gd name="adj2" fmla="val -1192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地址栏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默认地址为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192.168.0.100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42844" y="2357430"/>
            <a:ext cx="2000264" cy="1071570"/>
          </a:xfrm>
          <a:prstGeom prst="wedgeEllipseCallout">
            <a:avLst>
              <a:gd name="adj1" fmla="val 83692"/>
              <a:gd name="adj2" fmla="val -3550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设备状态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时时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显示在这里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285720" y="3643314"/>
            <a:ext cx="1785950" cy="1143008"/>
          </a:xfrm>
          <a:prstGeom prst="wedgeEllipseCallout">
            <a:avLst>
              <a:gd name="adj1" fmla="val 83627"/>
              <a:gd name="adj2" fmla="val -87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按钮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7215206" y="1142984"/>
            <a:ext cx="1714512" cy="1285884"/>
          </a:xfrm>
          <a:prstGeom prst="wedgeEllipseCallout">
            <a:avLst>
              <a:gd name="adj1" fmla="val -62357"/>
              <a:gd name="adj2" fmla="val 5452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官网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链接图标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428596" y="4857760"/>
            <a:ext cx="1714512" cy="1285884"/>
          </a:xfrm>
          <a:prstGeom prst="wedgeEllipseCallout">
            <a:avLst>
              <a:gd name="adj1" fmla="val 84516"/>
              <a:gd name="adj2" fmla="val -6253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展开后详情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7215206" y="5072074"/>
            <a:ext cx="1714512" cy="1000132"/>
          </a:xfrm>
          <a:prstGeom prst="wedgeEllipseCallout">
            <a:avLst>
              <a:gd name="adj1" fmla="val -79586"/>
              <a:gd name="adj2" fmla="val 6780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状态栏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7215206" y="2285992"/>
            <a:ext cx="1714512" cy="1428760"/>
          </a:xfrm>
          <a:prstGeom prst="wedgeEllipseCallout">
            <a:avLst>
              <a:gd name="adj1" fmla="val -61536"/>
              <a:gd name="adj2" fmla="val 1590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设备型号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工作模式和固件版本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7215206" y="3786190"/>
            <a:ext cx="1714512" cy="1428760"/>
          </a:xfrm>
          <a:prstGeom prst="wedgeEllipseCallout">
            <a:avLst>
              <a:gd name="adj1" fmla="val -62356"/>
              <a:gd name="adj2" fmla="val 1098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帮助指引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3" name="图片 22" descr="EAD透明背景Logo500像素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nfo-about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285720" y="3357562"/>
            <a:ext cx="1785950" cy="1143008"/>
          </a:xfrm>
          <a:prstGeom prst="wedgeEllipseCallout">
            <a:avLst>
              <a:gd name="adj1" fmla="val 80476"/>
              <a:gd name="adj2" fmla="val -55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“info\about”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357158" y="4857760"/>
            <a:ext cx="1785950" cy="1143008"/>
          </a:xfrm>
          <a:prstGeom prst="wedgeEllipseCallout">
            <a:avLst>
              <a:gd name="adj1" fmla="val 80476"/>
              <a:gd name="adj2" fmla="val -555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设备及公司概况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图片 6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7143768" y="3857628"/>
            <a:ext cx="1785950" cy="1143008"/>
          </a:xfrm>
          <a:prstGeom prst="wedgeEllipseCallout">
            <a:avLst>
              <a:gd name="adj1" fmla="val -62095"/>
              <a:gd name="adj2" fmla="val 1705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network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14282" y="1928802"/>
            <a:ext cx="2214578" cy="1285884"/>
          </a:xfrm>
          <a:prstGeom prst="wedgeEllipseCallout">
            <a:avLst>
              <a:gd name="adj1" fmla="val 59437"/>
              <a:gd name="adj2" fmla="val 5151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“setting\network”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85720" y="3286124"/>
            <a:ext cx="2143140" cy="1143008"/>
          </a:xfrm>
          <a:prstGeom prst="wedgeEllipseCallout">
            <a:avLst>
              <a:gd name="adj1" fmla="val 62097"/>
              <a:gd name="adj2" fmla="val 474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网络属性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214282" y="4500570"/>
            <a:ext cx="2143140" cy="1428736"/>
          </a:xfrm>
          <a:prstGeom prst="wedgeEllipseCallout">
            <a:avLst>
              <a:gd name="adj1" fmla="val 68923"/>
              <a:gd name="adj2" fmla="val -395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143768" y="3643314"/>
            <a:ext cx="2000232" cy="2286016"/>
          </a:xfrm>
          <a:prstGeom prst="wedgeRoundRectCallout">
            <a:avLst>
              <a:gd name="adj1" fmla="val -59407"/>
              <a:gd name="adj2" fmla="val -2494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Logical name: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可定义设备名称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便于其它遥控设备控制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IP/Mask/Gate/DHCP/Web: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配置参考标准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Internet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设备配置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图片 8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  <p:sp>
        <p:nvSpPr>
          <p:cNvPr id="10" name="椭圆形标注 9"/>
          <p:cNvSpPr/>
          <p:nvPr/>
        </p:nvSpPr>
        <p:spPr>
          <a:xfrm>
            <a:off x="6929454" y="2143116"/>
            <a:ext cx="1785950" cy="1143008"/>
          </a:xfrm>
          <a:prstGeom prst="wedgeEllipseCallout">
            <a:avLst>
              <a:gd name="adj1" fmla="val -58157"/>
              <a:gd name="adj2" fmla="val 921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本页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application.gif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214282" y="2000240"/>
            <a:ext cx="2214578" cy="1143008"/>
          </a:xfrm>
          <a:prstGeom prst="wedgeEllipseCallout">
            <a:avLst>
              <a:gd name="adj1" fmla="val 57099"/>
              <a:gd name="adj2" fmla="val 5889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“setting\applications”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85720" y="3286124"/>
            <a:ext cx="2143140" cy="1143008"/>
          </a:xfrm>
          <a:prstGeom prst="wedgeEllipseCallout">
            <a:avLst>
              <a:gd name="adj1" fmla="val 62097"/>
              <a:gd name="adj2" fmla="val 474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运行模式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14282" y="4500570"/>
            <a:ext cx="2143140" cy="1428736"/>
          </a:xfrm>
          <a:prstGeom prst="wedgeEllipseCallout">
            <a:avLst>
              <a:gd name="adj1" fmla="val 68923"/>
              <a:gd name="adj2" fmla="val -395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143768" y="3500438"/>
            <a:ext cx="2000232" cy="3000396"/>
          </a:xfrm>
          <a:prstGeom prst="wedgeRoundRectCallout">
            <a:avLst>
              <a:gd name="adj1" fmla="val -59407"/>
              <a:gd name="adj2" fmla="val -2494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Essound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启用后将无法使用浏览器连接本设备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转用</a:t>
            </a:r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Escontrol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.</a:t>
            </a:r>
          </a:p>
          <a:p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StreamServer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将本地立体声输入信号 以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流的方式进行单播或多播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(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多达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4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PCM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或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6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MP3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流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)</a:t>
            </a: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Full Duplex: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全双工模式 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提供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路单声道输入和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路单声道输出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流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Play-out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将变为一台单声道 的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PYKO-out,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可将一路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流进行单声道输出</a:t>
            </a:r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6929454" y="2143116"/>
            <a:ext cx="1785950" cy="1143008"/>
          </a:xfrm>
          <a:prstGeom prst="wedgeEllipseCallout">
            <a:avLst>
              <a:gd name="adj1" fmla="val -58157"/>
              <a:gd name="adj2" fmla="val 921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图片 7" descr="EAD透明背景Logo500像素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etting-globe mode.gif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290638" y="1646238"/>
            <a:ext cx="65611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标题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Digigram IQOYA PYKO in/out</a:t>
            </a:r>
            <a:br>
              <a:rPr lang="en-US" altLang="zh-C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在浏览器中进行配置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85720" y="2500306"/>
            <a:ext cx="2071702" cy="1357322"/>
          </a:xfrm>
          <a:prstGeom prst="wedgeEllipseCallout">
            <a:avLst>
              <a:gd name="adj1" fmla="val 61789"/>
              <a:gd name="adj2" fmla="val 688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“setting\</a:t>
            </a:r>
            <a:r>
              <a:rPr lang="en-US" altLang="zh-CN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GlobalMode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菜单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57158" y="4071942"/>
            <a:ext cx="1785950" cy="1143008"/>
          </a:xfrm>
          <a:prstGeom prst="wedgeEllipseCallout">
            <a:avLst>
              <a:gd name="adj1" fmla="val 77325"/>
              <a:gd name="adj2" fmla="val -6664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查看并修改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全局模式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928662" y="5429264"/>
            <a:ext cx="2143140" cy="1428736"/>
          </a:xfrm>
          <a:prstGeom prst="wedgeEllipseCallout">
            <a:avLst>
              <a:gd name="adj1" fmla="val 41355"/>
              <a:gd name="adj2" fmla="val -1291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点击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”apply”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同意并保存修改</a:t>
            </a:r>
            <a:r>
              <a:rPr lang="en-US" altLang="zh-CN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等待设备自动重起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3768" y="3500438"/>
            <a:ext cx="2000232" cy="3000396"/>
          </a:xfrm>
          <a:prstGeom prst="wedgeRoundRectCallout">
            <a:avLst>
              <a:gd name="adj1" fmla="val -59407"/>
              <a:gd name="adj2" fmla="val -24942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 sonic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模式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启用后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本调配设备加电后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将在耳机插口广播本机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IP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地址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Syslog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mode: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系统日志是否启用</a:t>
            </a:r>
            <a:endParaRPr lang="en-US" altLang="zh-CN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en-US" altLang="zh-CN" sz="1200" dirty="0" err="1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Syslog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 Address: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如设定为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0.0.0.0,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则系统日志为广播的方式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zh-CN" altLang="en-US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系统默认为</a:t>
            </a:r>
            <a:r>
              <a:rPr lang="en-US" altLang="zh-CN" sz="12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0.0.0.0</a:t>
            </a:r>
            <a:endParaRPr lang="zh-CN" altLang="en-US" sz="1200" dirty="0" smtClean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929454" y="2143116"/>
            <a:ext cx="1785950" cy="1143008"/>
          </a:xfrm>
          <a:prstGeom prst="wedgeEllipseCallout">
            <a:avLst>
              <a:gd name="adj1" fmla="val -58157"/>
              <a:gd name="adj2" fmla="val 921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查看“本页”帮助</a:t>
            </a:r>
            <a:endParaRPr lang="zh-CN" alt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图片 4" descr="EAD透明背景Logo500像素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652" y="6143644"/>
            <a:ext cx="379570" cy="48433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3127</Words>
  <PresentationFormat>全屏显示(4:3)</PresentationFormat>
  <Paragraphs>485</Paragraphs>
  <Slides>45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Digigram IQOYA PYKO in/out 在浏览器中进行配置</vt:lpstr>
      <vt:lpstr>Digigram IQOYA PYKO in/out 在浏览器中进行配置</vt:lpstr>
      <vt:lpstr>Digigram IQOYA PYKO in/out 在浏览器中进行配置</vt:lpstr>
      <vt:lpstr>Digigram IQOYA PYKO in/out 在浏览器中进行配置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Digigram IQOYA PYKO in/out 在浏览器中进行配置</vt:lpstr>
      <vt:lpstr>Digigram IQOYA PYKO in/out 在浏览器中进行配置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Digigram IQOYA PYKO in/out 在浏览器中进行配置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Digigram IQOYA PYKO in/out</dc:title>
  <cp:lastModifiedBy>Only Wang</cp:lastModifiedBy>
  <cp:revision>165</cp:revision>
  <dcterms:modified xsi:type="dcterms:W3CDTF">2009-06-26T05:08:33Z</dcterms:modified>
</cp:coreProperties>
</file>