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6" r:id="rId2"/>
    <p:sldId id="257" r:id="rId3"/>
    <p:sldId id="258" r:id="rId4"/>
    <p:sldId id="260" r:id="rId5"/>
    <p:sldId id="263" r:id="rId6"/>
    <p:sldId id="291" r:id="rId7"/>
    <p:sldId id="264" r:id="rId8"/>
    <p:sldId id="265" r:id="rId9"/>
    <p:sldId id="268" r:id="rId10"/>
    <p:sldId id="271" r:id="rId11"/>
    <p:sldId id="273" r:id="rId12"/>
    <p:sldId id="292" r:id="rId13"/>
    <p:sldId id="293" r:id="rId14"/>
    <p:sldId id="276" r:id="rId15"/>
    <p:sldId id="277" r:id="rId16"/>
    <p:sldId id="281" r:id="rId17"/>
    <p:sldId id="283" r:id="rId18"/>
    <p:sldId id="298" r:id="rId19"/>
    <p:sldId id="296" r:id="rId20"/>
    <p:sldId id="278" r:id="rId21"/>
    <p:sldId id="303" r:id="rId22"/>
    <p:sldId id="302" r:id="rId23"/>
    <p:sldId id="301" r:id="rId24"/>
    <p:sldId id="300" r:id="rId25"/>
    <p:sldId id="305" r:id="rId26"/>
    <p:sldId id="299" r:id="rId27"/>
    <p:sldId id="307" r:id="rId28"/>
    <p:sldId id="304" r:id="rId29"/>
    <p:sldId id="306" r:id="rId30"/>
    <p:sldId id="309" r:id="rId31"/>
    <p:sldId id="329" r:id="rId32"/>
    <p:sldId id="328" r:id="rId33"/>
    <p:sldId id="327" r:id="rId34"/>
    <p:sldId id="326" r:id="rId35"/>
    <p:sldId id="325" r:id="rId36"/>
    <p:sldId id="324" r:id="rId37"/>
    <p:sldId id="323" r:id="rId38"/>
    <p:sldId id="322" r:id="rId39"/>
    <p:sldId id="321" r:id="rId40"/>
    <p:sldId id="320" r:id="rId41"/>
    <p:sldId id="319" r:id="rId42"/>
    <p:sldId id="330" r:id="rId43"/>
    <p:sldId id="318" r:id="rId44"/>
    <p:sldId id="310" r:id="rId45"/>
    <p:sldId id="317" r:id="rId46"/>
    <p:sldId id="316" r:id="rId47"/>
    <p:sldId id="315" r:id="rId48"/>
    <p:sldId id="314" r:id="rId49"/>
    <p:sldId id="294" r:id="rId5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04FC"/>
    <a:srgbClr val="FF3300"/>
    <a:srgbClr val="FFFFFF"/>
    <a:srgbClr val="6FB9D7"/>
    <a:srgbClr val="808080"/>
    <a:srgbClr val="969696"/>
    <a:srgbClr val="FF7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318" autoAdjust="0"/>
    <p:restoredTop sz="94663" autoAdjust="0"/>
  </p:normalViewPr>
  <p:slideViewPr>
    <p:cSldViewPr>
      <p:cViewPr>
        <p:scale>
          <a:sx n="100" d="100"/>
          <a:sy n="100" d="100"/>
        </p:scale>
        <p:origin x="-504" y="4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fld id="{94E1AA76-44FD-4610-8B1B-A64669535C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94246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6D800A-8EA1-47DE-8F4C-79ADF9EDCD87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2"/>
          <p:cNvSpPr>
            <a:spLocks/>
          </p:cNvSpPr>
          <p:nvPr/>
        </p:nvSpPr>
        <p:spPr bwMode="gray">
          <a:xfrm>
            <a:off x="-9525" y="2997200"/>
            <a:ext cx="2205038" cy="2663825"/>
          </a:xfrm>
          <a:custGeom>
            <a:avLst/>
            <a:gdLst/>
            <a:ahLst/>
            <a:cxnLst>
              <a:cxn ang="0">
                <a:pos x="0" y="1678"/>
              </a:cxn>
              <a:cxn ang="0">
                <a:pos x="0" y="1134"/>
              </a:cxn>
              <a:cxn ang="0">
                <a:pos x="1406" y="0"/>
              </a:cxn>
              <a:cxn ang="0">
                <a:pos x="1406" y="91"/>
              </a:cxn>
              <a:cxn ang="0">
                <a:pos x="0" y="1678"/>
              </a:cxn>
            </a:cxnLst>
            <a:rect l="0" t="0" r="r" b="b"/>
            <a:pathLst>
              <a:path w="1406" h="1678">
                <a:moveTo>
                  <a:pt x="0" y="1678"/>
                </a:moveTo>
                <a:lnTo>
                  <a:pt x="0" y="1134"/>
                </a:lnTo>
                <a:lnTo>
                  <a:pt x="1406" y="0"/>
                </a:lnTo>
                <a:lnTo>
                  <a:pt x="1406" y="91"/>
                </a:lnTo>
                <a:lnTo>
                  <a:pt x="0" y="1678"/>
                </a:lnTo>
                <a:close/>
              </a:path>
            </a:pathLst>
          </a:custGeom>
          <a:solidFill>
            <a:srgbClr val="E0E0E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5" name="Picture 7" descr="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447800" y="1782763"/>
            <a:ext cx="73596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8"/>
          <p:cNvSpPr>
            <a:spLocks/>
          </p:cNvSpPr>
          <p:nvPr/>
        </p:nvSpPr>
        <p:spPr bwMode="gray">
          <a:xfrm>
            <a:off x="568325" y="-9525"/>
            <a:ext cx="1784350" cy="6875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90" y="2"/>
              </a:cxn>
              <a:cxn ang="0">
                <a:pos x="1124" y="1373"/>
              </a:cxn>
              <a:cxn ang="0">
                <a:pos x="1124" y="2036"/>
              </a:cxn>
              <a:cxn ang="0">
                <a:pos x="889" y="4343"/>
              </a:cxn>
              <a:cxn ang="0">
                <a:pos x="526" y="4343"/>
              </a:cxn>
              <a:cxn ang="0">
                <a:pos x="1079" y="2031"/>
              </a:cxn>
              <a:cxn ang="0">
                <a:pos x="1079" y="1383"/>
              </a:cxn>
              <a:cxn ang="0">
                <a:pos x="0" y="0"/>
              </a:cxn>
            </a:cxnLst>
            <a:rect l="0" t="0" r="r" b="b"/>
            <a:pathLst>
              <a:path w="1124" h="4343">
                <a:moveTo>
                  <a:pt x="0" y="0"/>
                </a:moveTo>
                <a:lnTo>
                  <a:pt x="490" y="2"/>
                </a:lnTo>
                <a:lnTo>
                  <a:pt x="1124" y="1373"/>
                </a:lnTo>
                <a:lnTo>
                  <a:pt x="1124" y="2036"/>
                </a:lnTo>
                <a:lnTo>
                  <a:pt x="889" y="4343"/>
                </a:lnTo>
                <a:lnTo>
                  <a:pt x="526" y="4343"/>
                </a:lnTo>
                <a:lnTo>
                  <a:pt x="1079" y="2031"/>
                </a:lnTo>
                <a:lnTo>
                  <a:pt x="1079" y="138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gray">
          <a:xfrm>
            <a:off x="-12700" y="-9525"/>
            <a:ext cx="2392363" cy="6880225"/>
          </a:xfrm>
          <a:custGeom>
            <a:avLst/>
            <a:gdLst/>
            <a:ahLst/>
            <a:cxnLst>
              <a:cxn ang="0">
                <a:pos x="181" y="0"/>
              </a:cxn>
              <a:cxn ang="0">
                <a:pos x="1507" y="1379"/>
              </a:cxn>
              <a:cxn ang="0">
                <a:pos x="1507" y="2036"/>
              </a:cxn>
              <a:cxn ang="0">
                <a:pos x="727" y="4334"/>
              </a:cxn>
              <a:cxn ang="0">
                <a:pos x="2" y="4334"/>
              </a:cxn>
              <a:cxn ang="0">
                <a:pos x="2" y="4162"/>
              </a:cxn>
              <a:cxn ang="0">
                <a:pos x="1441" y="1936"/>
              </a:cxn>
              <a:cxn ang="0">
                <a:pos x="1441" y="1447"/>
              </a:cxn>
              <a:cxn ang="0">
                <a:pos x="8" y="434"/>
              </a:cxn>
              <a:cxn ang="0">
                <a:pos x="0" y="6"/>
              </a:cxn>
              <a:cxn ang="0">
                <a:pos x="181" y="0"/>
              </a:cxn>
            </a:cxnLst>
            <a:rect l="0" t="0" r="r" b="b"/>
            <a:pathLst>
              <a:path w="1507" h="4334">
                <a:moveTo>
                  <a:pt x="181" y="0"/>
                </a:moveTo>
                <a:lnTo>
                  <a:pt x="1507" y="1379"/>
                </a:lnTo>
                <a:lnTo>
                  <a:pt x="1507" y="2036"/>
                </a:lnTo>
                <a:lnTo>
                  <a:pt x="727" y="4334"/>
                </a:lnTo>
                <a:lnTo>
                  <a:pt x="2" y="4334"/>
                </a:lnTo>
                <a:lnTo>
                  <a:pt x="2" y="4162"/>
                </a:lnTo>
                <a:lnTo>
                  <a:pt x="1441" y="1936"/>
                </a:lnTo>
                <a:lnTo>
                  <a:pt x="1441" y="1447"/>
                </a:lnTo>
                <a:lnTo>
                  <a:pt x="8" y="434"/>
                </a:lnTo>
                <a:lnTo>
                  <a:pt x="0" y="6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gray">
          <a:xfrm>
            <a:off x="2557463" y="0"/>
            <a:ext cx="3022600" cy="6858000"/>
          </a:xfrm>
          <a:custGeom>
            <a:avLst/>
            <a:gdLst/>
            <a:ahLst/>
            <a:cxnLst>
              <a:cxn ang="0">
                <a:pos x="1904" y="0"/>
              </a:cxn>
              <a:cxn ang="0">
                <a:pos x="1178" y="0"/>
              </a:cxn>
              <a:cxn ang="0">
                <a:pos x="0" y="1342"/>
              </a:cxn>
              <a:cxn ang="0">
                <a:pos x="0" y="1950"/>
              </a:cxn>
              <a:cxn ang="0">
                <a:pos x="498" y="4354"/>
              </a:cxn>
              <a:cxn ang="0">
                <a:pos x="1088" y="4354"/>
              </a:cxn>
              <a:cxn ang="0">
                <a:pos x="44" y="1985"/>
              </a:cxn>
              <a:cxn ang="0">
                <a:pos x="44" y="1361"/>
              </a:cxn>
              <a:cxn ang="0">
                <a:pos x="1904" y="0"/>
              </a:cxn>
            </a:cxnLst>
            <a:rect l="0" t="0" r="r" b="b"/>
            <a:pathLst>
              <a:path w="1904" h="4354">
                <a:moveTo>
                  <a:pt x="1904" y="0"/>
                </a:moveTo>
                <a:lnTo>
                  <a:pt x="1178" y="0"/>
                </a:lnTo>
                <a:lnTo>
                  <a:pt x="0" y="1342"/>
                </a:lnTo>
                <a:lnTo>
                  <a:pt x="0" y="1950"/>
                </a:lnTo>
                <a:lnTo>
                  <a:pt x="498" y="4354"/>
                </a:lnTo>
                <a:lnTo>
                  <a:pt x="1088" y="4354"/>
                </a:lnTo>
                <a:lnTo>
                  <a:pt x="44" y="1985"/>
                </a:lnTo>
                <a:lnTo>
                  <a:pt x="44" y="1361"/>
                </a:lnTo>
                <a:lnTo>
                  <a:pt x="1904" y="0"/>
                </a:lnTo>
                <a:close/>
              </a:path>
            </a:pathLst>
          </a:custGeom>
          <a:solidFill>
            <a:srgbClr val="D3D3D3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9" name="Freeform 11"/>
          <p:cNvSpPr>
            <a:spLocks/>
          </p:cNvSpPr>
          <p:nvPr/>
        </p:nvSpPr>
        <p:spPr bwMode="gray">
          <a:xfrm>
            <a:off x="2959100" y="-14288"/>
            <a:ext cx="2711450" cy="1887538"/>
          </a:xfrm>
          <a:custGeom>
            <a:avLst/>
            <a:gdLst/>
            <a:ahLst/>
            <a:cxnLst>
              <a:cxn ang="0">
                <a:pos x="1708" y="1"/>
              </a:cxn>
              <a:cxn ang="0">
                <a:pos x="1379" y="0"/>
              </a:cxn>
              <a:cxn ang="0">
                <a:pos x="0" y="1189"/>
              </a:cxn>
              <a:cxn ang="0">
                <a:pos x="1708" y="1"/>
              </a:cxn>
            </a:cxnLst>
            <a:rect l="0" t="0" r="r" b="b"/>
            <a:pathLst>
              <a:path w="1708" h="1189">
                <a:moveTo>
                  <a:pt x="1708" y="1"/>
                </a:moveTo>
                <a:lnTo>
                  <a:pt x="1379" y="0"/>
                </a:lnTo>
                <a:lnTo>
                  <a:pt x="0" y="1189"/>
                </a:lnTo>
                <a:lnTo>
                  <a:pt x="1708" y="1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gray">
          <a:xfrm>
            <a:off x="2498725" y="-9525"/>
            <a:ext cx="6105525" cy="6867525"/>
          </a:xfrm>
          <a:custGeom>
            <a:avLst/>
            <a:gdLst/>
            <a:ahLst/>
            <a:cxnLst>
              <a:cxn ang="0">
                <a:pos x="3665" y="0"/>
              </a:cxn>
              <a:cxn ang="0">
                <a:pos x="2122" y="0"/>
              </a:cxn>
              <a:cxn ang="0">
                <a:pos x="0" y="1339"/>
              </a:cxn>
              <a:cxn ang="0">
                <a:pos x="0" y="1950"/>
              </a:cxn>
              <a:cxn ang="0">
                <a:pos x="1215" y="4354"/>
              </a:cxn>
              <a:cxn ang="0">
                <a:pos x="1941" y="4354"/>
              </a:cxn>
              <a:cxn ang="0">
                <a:pos x="72" y="1877"/>
              </a:cxn>
              <a:cxn ang="0">
                <a:pos x="72" y="1361"/>
              </a:cxn>
              <a:cxn ang="0">
                <a:pos x="3846" y="0"/>
              </a:cxn>
              <a:cxn ang="0">
                <a:pos x="2122" y="0"/>
              </a:cxn>
            </a:cxnLst>
            <a:rect l="0" t="0" r="r" b="b"/>
            <a:pathLst>
              <a:path w="3846" h="4354">
                <a:moveTo>
                  <a:pt x="3665" y="0"/>
                </a:moveTo>
                <a:lnTo>
                  <a:pt x="2122" y="0"/>
                </a:lnTo>
                <a:lnTo>
                  <a:pt x="0" y="1339"/>
                </a:lnTo>
                <a:lnTo>
                  <a:pt x="0" y="1950"/>
                </a:lnTo>
                <a:lnTo>
                  <a:pt x="1215" y="4354"/>
                </a:lnTo>
                <a:lnTo>
                  <a:pt x="1941" y="4354"/>
                </a:lnTo>
                <a:lnTo>
                  <a:pt x="72" y="1877"/>
                </a:lnTo>
                <a:lnTo>
                  <a:pt x="72" y="1361"/>
                </a:lnTo>
                <a:lnTo>
                  <a:pt x="3846" y="0"/>
                </a:lnTo>
                <a:lnTo>
                  <a:pt x="2122" y="0"/>
                </a:lnTo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1" name="Freeform 14"/>
          <p:cNvSpPr>
            <a:spLocks/>
          </p:cNvSpPr>
          <p:nvPr/>
        </p:nvSpPr>
        <p:spPr bwMode="gray">
          <a:xfrm>
            <a:off x="-9525" y="185738"/>
            <a:ext cx="2246313" cy="5984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15" y="1197"/>
              </a:cxn>
              <a:cxn ang="0">
                <a:pos x="1415" y="1862"/>
              </a:cxn>
              <a:cxn ang="0">
                <a:pos x="0" y="3770"/>
              </a:cxn>
              <a:cxn ang="0">
                <a:pos x="0" y="3272"/>
              </a:cxn>
              <a:cxn ang="0">
                <a:pos x="1376" y="1801"/>
              </a:cxn>
              <a:cxn ang="0">
                <a:pos x="1376" y="1272"/>
              </a:cxn>
              <a:cxn ang="0">
                <a:pos x="6" y="962"/>
              </a:cxn>
              <a:cxn ang="0">
                <a:pos x="0" y="0"/>
              </a:cxn>
            </a:cxnLst>
            <a:rect l="0" t="0" r="r" b="b"/>
            <a:pathLst>
              <a:path w="1415" h="3770">
                <a:moveTo>
                  <a:pt x="0" y="0"/>
                </a:moveTo>
                <a:lnTo>
                  <a:pt x="1415" y="1197"/>
                </a:lnTo>
                <a:lnTo>
                  <a:pt x="1415" y="1862"/>
                </a:lnTo>
                <a:lnTo>
                  <a:pt x="0" y="3770"/>
                </a:lnTo>
                <a:lnTo>
                  <a:pt x="0" y="3272"/>
                </a:lnTo>
                <a:lnTo>
                  <a:pt x="1376" y="1801"/>
                </a:lnTo>
                <a:lnTo>
                  <a:pt x="1376" y="1272"/>
                </a:lnTo>
                <a:lnTo>
                  <a:pt x="6" y="9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2" name="Freeform 15"/>
          <p:cNvSpPr>
            <a:spLocks/>
          </p:cNvSpPr>
          <p:nvPr/>
        </p:nvSpPr>
        <p:spPr bwMode="gray">
          <a:xfrm>
            <a:off x="2608263" y="642938"/>
            <a:ext cx="6540500" cy="6215062"/>
          </a:xfrm>
          <a:custGeom>
            <a:avLst/>
            <a:gdLst/>
            <a:ahLst/>
            <a:cxnLst>
              <a:cxn ang="0">
                <a:pos x="4115" y="0"/>
              </a:cxn>
              <a:cxn ang="0">
                <a:pos x="4120" y="500"/>
              </a:cxn>
              <a:cxn ang="0">
                <a:pos x="61" y="1059"/>
              </a:cxn>
              <a:cxn ang="0">
                <a:pos x="61" y="1466"/>
              </a:cxn>
              <a:cxn ang="0">
                <a:pos x="2419" y="3915"/>
              </a:cxn>
              <a:cxn ang="0">
                <a:pos x="1830" y="3915"/>
              </a:cxn>
              <a:cxn ang="0">
                <a:pos x="0" y="1449"/>
              </a:cxn>
              <a:cxn ang="0">
                <a:pos x="0" y="967"/>
              </a:cxn>
              <a:cxn ang="0">
                <a:pos x="4115" y="0"/>
              </a:cxn>
            </a:cxnLst>
            <a:rect l="0" t="0" r="r" b="b"/>
            <a:pathLst>
              <a:path w="4120" h="3915">
                <a:moveTo>
                  <a:pt x="4115" y="0"/>
                </a:moveTo>
                <a:lnTo>
                  <a:pt x="4120" y="500"/>
                </a:lnTo>
                <a:lnTo>
                  <a:pt x="61" y="1059"/>
                </a:lnTo>
                <a:lnTo>
                  <a:pt x="61" y="1466"/>
                </a:lnTo>
                <a:lnTo>
                  <a:pt x="2419" y="3915"/>
                </a:lnTo>
                <a:lnTo>
                  <a:pt x="1830" y="3915"/>
                </a:lnTo>
                <a:lnTo>
                  <a:pt x="0" y="1449"/>
                </a:lnTo>
                <a:lnTo>
                  <a:pt x="0" y="967"/>
                </a:lnTo>
                <a:lnTo>
                  <a:pt x="4115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3" name="Freeform 16"/>
          <p:cNvSpPr>
            <a:spLocks/>
          </p:cNvSpPr>
          <p:nvPr/>
        </p:nvSpPr>
        <p:spPr bwMode="gray">
          <a:xfrm>
            <a:off x="2586038" y="-17463"/>
            <a:ext cx="6557962" cy="6875463"/>
          </a:xfrm>
          <a:custGeom>
            <a:avLst/>
            <a:gdLst/>
            <a:ahLst/>
            <a:cxnLst>
              <a:cxn ang="0">
                <a:pos x="4131" y="0"/>
              </a:cxn>
              <a:cxn ang="0">
                <a:pos x="4126" y="494"/>
              </a:cxn>
              <a:cxn ang="0">
                <a:pos x="55" y="1404"/>
              </a:cxn>
              <a:cxn ang="0">
                <a:pos x="55" y="1853"/>
              </a:cxn>
              <a:cxn ang="0">
                <a:pos x="3156" y="4348"/>
              </a:cxn>
              <a:cxn ang="0">
                <a:pos x="2067" y="4348"/>
              </a:cxn>
              <a:cxn ang="0">
                <a:pos x="0" y="1882"/>
              </a:cxn>
              <a:cxn ang="0">
                <a:pos x="0" y="1355"/>
              </a:cxn>
              <a:cxn ang="0">
                <a:pos x="3615" y="0"/>
              </a:cxn>
              <a:cxn ang="0">
                <a:pos x="4131" y="0"/>
              </a:cxn>
            </a:cxnLst>
            <a:rect l="0" t="0" r="r" b="b"/>
            <a:pathLst>
              <a:path w="4131" h="4348">
                <a:moveTo>
                  <a:pt x="4131" y="0"/>
                </a:moveTo>
                <a:lnTo>
                  <a:pt x="4126" y="494"/>
                </a:lnTo>
                <a:lnTo>
                  <a:pt x="55" y="1404"/>
                </a:lnTo>
                <a:lnTo>
                  <a:pt x="55" y="1853"/>
                </a:lnTo>
                <a:lnTo>
                  <a:pt x="3156" y="4348"/>
                </a:lnTo>
                <a:lnTo>
                  <a:pt x="2067" y="4348"/>
                </a:lnTo>
                <a:lnTo>
                  <a:pt x="0" y="1882"/>
                </a:lnTo>
                <a:lnTo>
                  <a:pt x="0" y="1355"/>
                </a:lnTo>
                <a:lnTo>
                  <a:pt x="3615" y="0"/>
                </a:lnTo>
                <a:lnTo>
                  <a:pt x="413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4" name="Freeform 17"/>
          <p:cNvSpPr>
            <a:spLocks/>
          </p:cNvSpPr>
          <p:nvPr/>
        </p:nvSpPr>
        <p:spPr bwMode="gray">
          <a:xfrm>
            <a:off x="2771775" y="-26988"/>
            <a:ext cx="5761038" cy="2087563"/>
          </a:xfrm>
          <a:custGeom>
            <a:avLst/>
            <a:gdLst/>
            <a:ahLst/>
            <a:cxnLst>
              <a:cxn ang="0">
                <a:pos x="0" y="1315"/>
              </a:cxn>
              <a:cxn ang="0">
                <a:pos x="2858" y="0"/>
              </a:cxn>
              <a:cxn ang="0">
                <a:pos x="3629" y="0"/>
              </a:cxn>
              <a:cxn ang="0">
                <a:pos x="0" y="1315"/>
              </a:cxn>
            </a:cxnLst>
            <a:rect l="0" t="0" r="r" b="b"/>
            <a:pathLst>
              <a:path w="3629" h="1315">
                <a:moveTo>
                  <a:pt x="0" y="1315"/>
                </a:moveTo>
                <a:lnTo>
                  <a:pt x="2858" y="0"/>
                </a:lnTo>
                <a:lnTo>
                  <a:pt x="3629" y="0"/>
                </a:lnTo>
                <a:lnTo>
                  <a:pt x="0" y="1315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5" name="Freeform 18"/>
          <p:cNvSpPr>
            <a:spLocks/>
          </p:cNvSpPr>
          <p:nvPr/>
        </p:nvSpPr>
        <p:spPr bwMode="gray">
          <a:xfrm>
            <a:off x="2555875" y="2924175"/>
            <a:ext cx="3384550" cy="3944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32" y="2495"/>
              </a:cxn>
              <a:cxn ang="0">
                <a:pos x="1814" y="2495"/>
              </a:cxn>
              <a:cxn ang="0">
                <a:pos x="0" y="0"/>
              </a:cxn>
            </a:cxnLst>
            <a:rect l="0" t="0" r="r" b="b"/>
            <a:pathLst>
              <a:path w="2132" h="2495">
                <a:moveTo>
                  <a:pt x="0" y="0"/>
                </a:moveTo>
                <a:lnTo>
                  <a:pt x="2132" y="2495"/>
                </a:lnTo>
                <a:lnTo>
                  <a:pt x="1814" y="249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5001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6" name="Freeform 24"/>
          <p:cNvSpPr>
            <a:spLocks/>
          </p:cNvSpPr>
          <p:nvPr/>
        </p:nvSpPr>
        <p:spPr bwMode="gray">
          <a:xfrm>
            <a:off x="-19050" y="180975"/>
            <a:ext cx="2262188" cy="1914525"/>
          </a:xfrm>
          <a:custGeom>
            <a:avLst/>
            <a:gdLst/>
            <a:ahLst/>
            <a:cxnLst>
              <a:cxn ang="0">
                <a:pos x="1425" y="1206"/>
              </a:cxn>
              <a:cxn ang="0">
                <a:pos x="0" y="0"/>
              </a:cxn>
              <a:cxn ang="0">
                <a:pos x="0" y="186"/>
              </a:cxn>
              <a:cxn ang="0">
                <a:pos x="1425" y="1206"/>
              </a:cxn>
            </a:cxnLst>
            <a:rect l="0" t="0" r="r" b="b"/>
            <a:pathLst>
              <a:path w="1425" h="1206">
                <a:moveTo>
                  <a:pt x="1425" y="1206"/>
                </a:moveTo>
                <a:lnTo>
                  <a:pt x="0" y="0"/>
                </a:lnTo>
                <a:lnTo>
                  <a:pt x="0" y="186"/>
                </a:lnTo>
                <a:lnTo>
                  <a:pt x="1425" y="1206"/>
                </a:lnTo>
                <a:close/>
              </a:path>
            </a:pathLst>
          </a:custGeom>
          <a:solidFill>
            <a:srgbClr val="333333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7" name="Freeform 25"/>
          <p:cNvSpPr>
            <a:spLocks/>
          </p:cNvSpPr>
          <p:nvPr/>
        </p:nvSpPr>
        <p:spPr bwMode="gray">
          <a:xfrm>
            <a:off x="-12700" y="3105150"/>
            <a:ext cx="2327275" cy="3762375"/>
          </a:xfrm>
          <a:custGeom>
            <a:avLst/>
            <a:gdLst/>
            <a:ahLst/>
            <a:cxnLst>
              <a:cxn ang="0">
                <a:pos x="0" y="2248"/>
              </a:cxn>
              <a:cxn ang="0">
                <a:pos x="1466" y="0"/>
              </a:cxn>
              <a:cxn ang="0">
                <a:pos x="194" y="2370"/>
              </a:cxn>
              <a:cxn ang="0">
                <a:pos x="4" y="2364"/>
              </a:cxn>
              <a:cxn ang="0">
                <a:pos x="0" y="2248"/>
              </a:cxn>
            </a:cxnLst>
            <a:rect l="0" t="0" r="r" b="b"/>
            <a:pathLst>
              <a:path w="1466" h="2370">
                <a:moveTo>
                  <a:pt x="0" y="2248"/>
                </a:moveTo>
                <a:lnTo>
                  <a:pt x="1466" y="0"/>
                </a:lnTo>
                <a:lnTo>
                  <a:pt x="194" y="2370"/>
                </a:lnTo>
                <a:lnTo>
                  <a:pt x="4" y="2364"/>
                </a:lnTo>
                <a:lnTo>
                  <a:pt x="0" y="2248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8" name="Freeform 26"/>
          <p:cNvSpPr>
            <a:spLocks/>
          </p:cNvSpPr>
          <p:nvPr/>
        </p:nvSpPr>
        <p:spPr bwMode="gray">
          <a:xfrm>
            <a:off x="-9525" y="1403350"/>
            <a:ext cx="2317750" cy="5265738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643"/>
              </a:cxn>
              <a:cxn ang="0">
                <a:pos x="1410" y="564"/>
              </a:cxn>
              <a:cxn ang="0">
                <a:pos x="1410" y="1049"/>
              </a:cxn>
              <a:cxn ang="0">
                <a:pos x="0" y="2852"/>
              </a:cxn>
              <a:cxn ang="0">
                <a:pos x="0" y="3317"/>
              </a:cxn>
              <a:cxn ang="0">
                <a:pos x="1460" y="1062"/>
              </a:cxn>
              <a:cxn ang="0">
                <a:pos x="1460" y="505"/>
              </a:cxn>
              <a:cxn ang="0">
                <a:pos x="6" y="0"/>
              </a:cxn>
            </a:cxnLst>
            <a:rect l="0" t="0" r="r" b="b"/>
            <a:pathLst>
              <a:path w="1460" h="3317">
                <a:moveTo>
                  <a:pt x="6" y="0"/>
                </a:moveTo>
                <a:lnTo>
                  <a:pt x="6" y="643"/>
                </a:lnTo>
                <a:lnTo>
                  <a:pt x="1410" y="564"/>
                </a:lnTo>
                <a:lnTo>
                  <a:pt x="1410" y="1049"/>
                </a:lnTo>
                <a:lnTo>
                  <a:pt x="0" y="2852"/>
                </a:lnTo>
                <a:lnTo>
                  <a:pt x="0" y="3317"/>
                </a:lnTo>
                <a:lnTo>
                  <a:pt x="1460" y="1062"/>
                </a:lnTo>
                <a:lnTo>
                  <a:pt x="1460" y="505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grpSp>
        <p:nvGrpSpPr>
          <p:cNvPr id="19" name="Group 36"/>
          <p:cNvGrpSpPr>
            <a:grpSpLocks/>
          </p:cNvGrpSpPr>
          <p:nvPr/>
        </p:nvGrpSpPr>
        <p:grpSpPr bwMode="auto">
          <a:xfrm>
            <a:off x="0" y="-19050"/>
            <a:ext cx="9153525" cy="6886575"/>
            <a:chOff x="0" y="0"/>
            <a:chExt cx="5760" cy="4326"/>
          </a:xfrm>
        </p:grpSpPr>
        <p:pic>
          <p:nvPicPr>
            <p:cNvPr id="20" name="Picture 35" descr="11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0" y="0"/>
              <a:ext cx="5760" cy="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Rectangle 27"/>
            <p:cNvSpPr>
              <a:spLocks noChangeArrowheads="1"/>
            </p:cNvSpPr>
            <p:nvPr userDrawn="1"/>
          </p:nvSpPr>
          <p:spPr bwMode="gray">
            <a:xfrm>
              <a:off x="212" y="462"/>
              <a:ext cx="5334" cy="340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pic>
        <p:nvPicPr>
          <p:cNvPr id="22" name="Picture 19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4141788" y="4041775"/>
            <a:ext cx="4159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29"/>
          <p:cNvSpPr txBox="1">
            <a:spLocks noChangeArrowheads="1"/>
          </p:cNvSpPr>
          <p:nvPr/>
        </p:nvSpPr>
        <p:spPr bwMode="gray">
          <a:xfrm>
            <a:off x="7561263" y="5476875"/>
            <a:ext cx="1196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2000">
                <a:solidFill>
                  <a:srgbClr val="FF7F00"/>
                </a:solidFill>
                <a:latin typeface="Arial Black" pitchFamily="34" charset="0"/>
                <a:ea typeface="宋体" charset="-122"/>
              </a:rPr>
              <a:t>L/O/G/O</a:t>
            </a: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gray">
          <a:xfrm>
            <a:off x="6618288" y="5781675"/>
            <a:ext cx="2139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en-US" altLang="zh-CN" sz="1600">
                <a:latin typeface="Times New Roman" pitchFamily="18" charset="0"/>
                <a:ea typeface="宋体" charset="-122"/>
              </a:rPr>
              <a:t>www.themegallery.com</a:t>
            </a:r>
          </a:p>
        </p:txBody>
      </p:sp>
      <p:sp>
        <p:nvSpPr>
          <p:cNvPr id="25" name="Rectangle 50"/>
          <p:cNvSpPr>
            <a:spLocks noChangeArrowheads="1"/>
          </p:cNvSpPr>
          <p:nvPr/>
        </p:nvSpPr>
        <p:spPr bwMode="gray">
          <a:xfrm>
            <a:off x="341313" y="722313"/>
            <a:ext cx="8478837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85838" y="3787775"/>
            <a:ext cx="7772400" cy="885825"/>
          </a:xfrm>
        </p:spPr>
        <p:txBody>
          <a:bodyPr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29150" y="3505200"/>
            <a:ext cx="4129088" cy="457200"/>
          </a:xfrm>
        </p:spPr>
        <p:txBody>
          <a:bodyPr/>
          <a:lstStyle>
            <a:lvl1pPr marL="0" indent="0" algn="dist">
              <a:buFontTx/>
              <a:buNone/>
              <a:defRPr sz="2000" b="1">
                <a:solidFill>
                  <a:srgbClr val="777777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2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10B2EB-C90F-4D99-94AD-4B042B582C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C44E5E-90F1-45A2-8D5E-84351A3D27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98438"/>
            <a:ext cx="2057400" cy="59277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98438"/>
            <a:ext cx="6019800" cy="59277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DD0BF-DC78-486F-BEF9-44AD07E04FF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3288" y="198438"/>
            <a:ext cx="6302375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11E642-8FAC-48D0-AE08-E7A6B57C878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F2E212-FACE-41F1-8E23-37503FF08B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DF8C0-C30C-4A4B-861E-54E958633EE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90243-AF27-4904-AAA4-CD88B32C05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2301CB-226B-4B4C-B34E-15014E795F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8934C-C7C7-4043-92D3-C88CB11E76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87C72-EDC0-4DDB-BC73-C827BF56865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73BB7-470A-4252-895F-7EAB6FA830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B9682-485F-41E4-B07F-CACF03F38A2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advTm="1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Freeform 9"/>
          <p:cNvSpPr>
            <a:spLocks/>
          </p:cNvSpPr>
          <p:nvPr/>
        </p:nvSpPr>
        <p:spPr bwMode="gray">
          <a:xfrm>
            <a:off x="7658100" y="0"/>
            <a:ext cx="1104900" cy="6848475"/>
          </a:xfrm>
          <a:custGeom>
            <a:avLst/>
            <a:gdLst/>
            <a:ahLst/>
            <a:cxnLst>
              <a:cxn ang="0">
                <a:pos x="312" y="0"/>
              </a:cxn>
              <a:cxn ang="0">
                <a:pos x="528" y="444"/>
              </a:cxn>
              <a:cxn ang="0">
                <a:pos x="696" y="960"/>
              </a:cxn>
              <a:cxn ang="0">
                <a:pos x="426" y="4314"/>
              </a:cxn>
              <a:cxn ang="0">
                <a:pos x="108" y="4314"/>
              </a:cxn>
              <a:cxn ang="0">
                <a:pos x="648" y="960"/>
              </a:cxn>
              <a:cxn ang="0">
                <a:pos x="456" y="432"/>
              </a:cxn>
              <a:cxn ang="0">
                <a:pos x="0" y="0"/>
              </a:cxn>
              <a:cxn ang="0">
                <a:pos x="312" y="0"/>
              </a:cxn>
            </a:cxnLst>
            <a:rect l="0" t="0" r="r" b="b"/>
            <a:pathLst>
              <a:path w="696" h="4314">
                <a:moveTo>
                  <a:pt x="312" y="0"/>
                </a:moveTo>
                <a:lnTo>
                  <a:pt x="528" y="444"/>
                </a:lnTo>
                <a:lnTo>
                  <a:pt x="696" y="960"/>
                </a:lnTo>
                <a:lnTo>
                  <a:pt x="426" y="4314"/>
                </a:lnTo>
                <a:lnTo>
                  <a:pt x="108" y="4314"/>
                </a:lnTo>
                <a:lnTo>
                  <a:pt x="648" y="960"/>
                </a:lnTo>
                <a:lnTo>
                  <a:pt x="456" y="432"/>
                </a:lnTo>
                <a:lnTo>
                  <a:pt x="0" y="0"/>
                </a:lnTo>
                <a:lnTo>
                  <a:pt x="312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gray">
          <a:xfrm>
            <a:off x="1066800" y="0"/>
            <a:ext cx="7543800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36" y="0"/>
              </a:cxn>
              <a:cxn ang="0">
                <a:pos x="4590" y="450"/>
              </a:cxn>
              <a:cxn ang="0">
                <a:pos x="4752" y="972"/>
              </a:cxn>
              <a:cxn ang="0">
                <a:pos x="3600" y="4320"/>
              </a:cxn>
              <a:cxn ang="0">
                <a:pos x="3312" y="4320"/>
              </a:cxn>
              <a:cxn ang="0">
                <a:pos x="4712" y="994"/>
              </a:cxn>
              <a:cxn ang="0">
                <a:pos x="4518" y="524"/>
              </a:cxn>
              <a:cxn ang="0">
                <a:pos x="0" y="0"/>
              </a:cxn>
            </a:cxnLst>
            <a:rect l="0" t="0" r="r" b="b"/>
            <a:pathLst>
              <a:path w="4752" h="4320">
                <a:moveTo>
                  <a:pt x="0" y="0"/>
                </a:moveTo>
                <a:lnTo>
                  <a:pt x="1536" y="0"/>
                </a:lnTo>
                <a:lnTo>
                  <a:pt x="4590" y="450"/>
                </a:lnTo>
                <a:lnTo>
                  <a:pt x="4752" y="972"/>
                </a:lnTo>
                <a:lnTo>
                  <a:pt x="3600" y="4320"/>
                </a:lnTo>
                <a:lnTo>
                  <a:pt x="3312" y="4320"/>
                </a:lnTo>
                <a:lnTo>
                  <a:pt x="4712" y="994"/>
                </a:lnTo>
                <a:lnTo>
                  <a:pt x="4518" y="52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35" name="Freeform 11"/>
          <p:cNvSpPr>
            <a:spLocks/>
          </p:cNvSpPr>
          <p:nvPr/>
        </p:nvSpPr>
        <p:spPr bwMode="gray">
          <a:xfrm>
            <a:off x="5486400" y="1657350"/>
            <a:ext cx="2990850" cy="5200650"/>
          </a:xfrm>
          <a:custGeom>
            <a:avLst/>
            <a:gdLst/>
            <a:ahLst/>
            <a:cxnLst>
              <a:cxn ang="0">
                <a:pos x="384" y="3276"/>
              </a:cxn>
              <a:cxn ang="0">
                <a:pos x="1884" y="0"/>
              </a:cxn>
              <a:cxn ang="0">
                <a:pos x="0" y="3276"/>
              </a:cxn>
              <a:cxn ang="0">
                <a:pos x="384" y="3276"/>
              </a:cxn>
            </a:cxnLst>
            <a:rect l="0" t="0" r="r" b="b"/>
            <a:pathLst>
              <a:path w="1884" h="3276">
                <a:moveTo>
                  <a:pt x="384" y="3276"/>
                </a:moveTo>
                <a:lnTo>
                  <a:pt x="1884" y="0"/>
                </a:lnTo>
                <a:lnTo>
                  <a:pt x="0" y="3276"/>
                </a:lnTo>
                <a:lnTo>
                  <a:pt x="384" y="3276"/>
                </a:lnTo>
                <a:close/>
              </a:path>
            </a:pathLst>
          </a:custGeom>
          <a:solidFill>
            <a:srgbClr val="E0E0E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36" name="Freeform 12"/>
          <p:cNvSpPr>
            <a:spLocks/>
          </p:cNvSpPr>
          <p:nvPr/>
        </p:nvSpPr>
        <p:spPr bwMode="gray">
          <a:xfrm>
            <a:off x="3429000" y="0"/>
            <a:ext cx="5172075" cy="6858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82" y="475"/>
              </a:cxn>
              <a:cxn ang="0">
                <a:pos x="3210" y="936"/>
              </a:cxn>
              <a:cxn ang="0">
                <a:pos x="1728" y="4320"/>
              </a:cxn>
              <a:cxn ang="0">
                <a:pos x="1872" y="4320"/>
              </a:cxn>
              <a:cxn ang="0">
                <a:pos x="3258" y="912"/>
              </a:cxn>
              <a:cxn ang="0">
                <a:pos x="3120" y="432"/>
              </a:cxn>
              <a:cxn ang="0">
                <a:pos x="1296" y="0"/>
              </a:cxn>
              <a:cxn ang="0">
                <a:pos x="0" y="0"/>
              </a:cxn>
            </a:cxnLst>
            <a:rect l="0" t="0" r="r" b="b"/>
            <a:pathLst>
              <a:path w="3258" h="4320">
                <a:moveTo>
                  <a:pt x="0" y="0"/>
                </a:moveTo>
                <a:lnTo>
                  <a:pt x="3082" y="475"/>
                </a:lnTo>
                <a:lnTo>
                  <a:pt x="3210" y="936"/>
                </a:lnTo>
                <a:lnTo>
                  <a:pt x="1728" y="4320"/>
                </a:lnTo>
                <a:lnTo>
                  <a:pt x="1872" y="4320"/>
                </a:lnTo>
                <a:lnTo>
                  <a:pt x="3258" y="912"/>
                </a:lnTo>
                <a:lnTo>
                  <a:pt x="3120" y="432"/>
                </a:lnTo>
                <a:lnTo>
                  <a:pt x="129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38" name="Freeform 14"/>
          <p:cNvSpPr>
            <a:spLocks/>
          </p:cNvSpPr>
          <p:nvPr/>
        </p:nvSpPr>
        <p:spPr bwMode="gray">
          <a:xfrm>
            <a:off x="8382000" y="0"/>
            <a:ext cx="762000" cy="114300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0" y="96"/>
              </a:cxn>
              <a:cxn ang="0">
                <a:pos x="354" y="690"/>
              </a:cxn>
              <a:cxn ang="0">
                <a:pos x="480" y="720"/>
              </a:cxn>
              <a:cxn ang="0">
                <a:pos x="480" y="576"/>
              </a:cxn>
              <a:cxn ang="0">
                <a:pos x="48" y="96"/>
              </a:cxn>
              <a:cxn ang="0">
                <a:pos x="89" y="0"/>
              </a:cxn>
              <a:cxn ang="0">
                <a:pos x="48" y="0"/>
              </a:cxn>
            </a:cxnLst>
            <a:rect l="0" t="0" r="r" b="b"/>
            <a:pathLst>
              <a:path w="480" h="720">
                <a:moveTo>
                  <a:pt x="48" y="0"/>
                </a:moveTo>
                <a:lnTo>
                  <a:pt x="0" y="96"/>
                </a:lnTo>
                <a:lnTo>
                  <a:pt x="354" y="690"/>
                </a:lnTo>
                <a:lnTo>
                  <a:pt x="480" y="720"/>
                </a:lnTo>
                <a:lnTo>
                  <a:pt x="480" y="576"/>
                </a:lnTo>
                <a:lnTo>
                  <a:pt x="48" y="96"/>
                </a:lnTo>
                <a:lnTo>
                  <a:pt x="89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39" name="Freeform 15"/>
          <p:cNvSpPr>
            <a:spLocks/>
          </p:cNvSpPr>
          <p:nvPr/>
        </p:nvSpPr>
        <p:spPr bwMode="gray">
          <a:xfrm>
            <a:off x="8610600" y="228600"/>
            <a:ext cx="533400" cy="533400"/>
          </a:xfrm>
          <a:custGeom>
            <a:avLst/>
            <a:gdLst/>
            <a:ahLst/>
            <a:cxnLst>
              <a:cxn ang="0">
                <a:pos x="336" y="336"/>
              </a:cxn>
              <a:cxn ang="0">
                <a:pos x="0" y="0"/>
              </a:cxn>
              <a:cxn ang="0">
                <a:pos x="336" y="240"/>
              </a:cxn>
              <a:cxn ang="0">
                <a:pos x="336" y="336"/>
              </a:cxn>
            </a:cxnLst>
            <a:rect l="0" t="0" r="r" b="b"/>
            <a:pathLst>
              <a:path w="336" h="336">
                <a:moveTo>
                  <a:pt x="336" y="336"/>
                </a:moveTo>
                <a:lnTo>
                  <a:pt x="0" y="0"/>
                </a:lnTo>
                <a:lnTo>
                  <a:pt x="336" y="240"/>
                </a:lnTo>
                <a:lnTo>
                  <a:pt x="336" y="336"/>
                </a:ln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grpSp>
        <p:nvGrpSpPr>
          <p:cNvPr id="1032" name="Group 49"/>
          <p:cNvGrpSpPr>
            <a:grpSpLocks/>
          </p:cNvGrpSpPr>
          <p:nvPr/>
        </p:nvGrpSpPr>
        <p:grpSpPr bwMode="auto">
          <a:xfrm>
            <a:off x="5562600" y="0"/>
            <a:ext cx="3267075" cy="6858000"/>
            <a:chOff x="3504" y="0"/>
            <a:chExt cx="2058" cy="4320"/>
          </a:xfrm>
        </p:grpSpPr>
        <p:sp>
          <p:nvSpPr>
            <p:cNvPr id="2" name="Freeform 13"/>
            <p:cNvSpPr>
              <a:spLocks/>
            </p:cNvSpPr>
            <p:nvPr userDrawn="1"/>
          </p:nvSpPr>
          <p:spPr bwMode="gray">
            <a:xfrm>
              <a:off x="3504" y="0"/>
              <a:ext cx="2058" cy="43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6" y="0"/>
                </a:cxn>
                <a:cxn ang="0">
                  <a:pos x="1854" y="402"/>
                </a:cxn>
                <a:cxn ang="0">
                  <a:pos x="2058" y="972"/>
                </a:cxn>
                <a:cxn ang="0">
                  <a:pos x="1296" y="4320"/>
                </a:cxn>
                <a:cxn ang="0">
                  <a:pos x="720" y="4320"/>
                </a:cxn>
                <a:cxn ang="0">
                  <a:pos x="1920" y="912"/>
                </a:cxn>
                <a:cxn ang="0">
                  <a:pos x="1776" y="432"/>
                </a:cxn>
                <a:cxn ang="0">
                  <a:pos x="0" y="0"/>
                </a:cxn>
              </a:cxnLst>
              <a:rect l="0" t="0" r="r" b="b"/>
              <a:pathLst>
                <a:path w="2058" h="4320">
                  <a:moveTo>
                    <a:pt x="0" y="0"/>
                  </a:moveTo>
                  <a:lnTo>
                    <a:pt x="1056" y="0"/>
                  </a:lnTo>
                  <a:lnTo>
                    <a:pt x="1854" y="402"/>
                  </a:lnTo>
                  <a:lnTo>
                    <a:pt x="2058" y="972"/>
                  </a:lnTo>
                  <a:lnTo>
                    <a:pt x="1296" y="4320"/>
                  </a:lnTo>
                  <a:lnTo>
                    <a:pt x="720" y="4320"/>
                  </a:lnTo>
                  <a:lnTo>
                    <a:pt x="1920" y="912"/>
                  </a:lnTo>
                  <a:lnTo>
                    <a:pt x="1776" y="4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  <p:sp>
          <p:nvSpPr>
            <p:cNvPr id="1047" name="Freeform 23"/>
            <p:cNvSpPr>
              <a:spLocks/>
            </p:cNvSpPr>
            <p:nvPr userDrawn="1"/>
          </p:nvSpPr>
          <p:spPr bwMode="gray">
            <a:xfrm>
              <a:off x="4217" y="1056"/>
              <a:ext cx="1152" cy="3264"/>
            </a:xfrm>
            <a:custGeom>
              <a:avLst/>
              <a:gdLst/>
              <a:ahLst/>
              <a:cxnLst>
                <a:cxn ang="0">
                  <a:pos x="0" y="3264"/>
                </a:cxn>
                <a:cxn ang="0">
                  <a:pos x="1152" y="0"/>
                </a:cxn>
                <a:cxn ang="0">
                  <a:pos x="96" y="3264"/>
                </a:cxn>
                <a:cxn ang="0">
                  <a:pos x="0" y="3264"/>
                </a:cxn>
              </a:cxnLst>
              <a:rect l="0" t="0" r="r" b="b"/>
              <a:pathLst>
                <a:path w="1152" h="3264">
                  <a:moveTo>
                    <a:pt x="0" y="3264"/>
                  </a:moveTo>
                  <a:lnTo>
                    <a:pt x="1152" y="0"/>
                  </a:lnTo>
                  <a:lnTo>
                    <a:pt x="96" y="3264"/>
                  </a:lnTo>
                  <a:lnTo>
                    <a:pt x="0" y="3264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ea typeface="+mn-ea"/>
              </a:endParaRPr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142875" y="765175"/>
            <a:ext cx="8858250" cy="5943600"/>
            <a:chOff x="90" y="480"/>
            <a:chExt cx="5580" cy="3744"/>
          </a:xfrm>
        </p:grpSpPr>
        <p:sp>
          <p:nvSpPr>
            <p:cNvPr id="1040" name="Rectangle 16"/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041" name="Rectangle 17"/>
            <p:cNvSpPr>
              <a:spLocks noChangeArrowheads="1"/>
            </p:cNvSpPr>
            <p:nvPr userDrawn="1"/>
          </p:nvSpPr>
          <p:spPr bwMode="gray">
            <a:xfrm>
              <a:off x="90" y="480"/>
              <a:ext cx="5580" cy="3744"/>
            </a:xfrm>
            <a:prstGeom prst="rect">
              <a:avLst/>
            </a:prstGeom>
            <a:solidFill>
              <a:srgbClr val="FFFFFF">
                <a:alpha val="69000"/>
              </a:srgbClr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042" name="Rectangle 18"/>
          <p:cNvSpPr>
            <a:spLocks noChangeArrowheads="1"/>
          </p:cNvSpPr>
          <p:nvPr/>
        </p:nvSpPr>
        <p:spPr bwMode="gray">
          <a:xfrm>
            <a:off x="381000" y="676275"/>
            <a:ext cx="6248400" cy="1524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pic>
        <p:nvPicPr>
          <p:cNvPr id="4" name="Picture 19" descr="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500063" y="577850"/>
            <a:ext cx="3714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03288" y="198438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3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83325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83325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83325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charset="-122"/>
              </a:defRPr>
            </a:lvl1pPr>
          </a:lstStyle>
          <a:p>
            <a:pPr>
              <a:defRPr/>
            </a:pPr>
            <a:fld id="{48EA6CCF-AFF7-462F-8027-22AFF5641FF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advTm="15000"/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00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openxmlformats.org/officeDocument/2006/relationships/image" Target="../media/image39.png"/><Relationship Id="rId5" Type="http://schemas.openxmlformats.org/officeDocument/2006/relationships/image" Target="../media/image24.png"/><Relationship Id="rId10" Type="http://schemas.openxmlformats.org/officeDocument/2006/relationships/image" Target="../media/image38.png"/><Relationship Id="rId4" Type="http://schemas.openxmlformats.org/officeDocument/2006/relationships/image" Target="../media/image23.png"/><Relationship Id="rId9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41.jpeg"/><Relationship Id="rId4" Type="http://schemas.openxmlformats.org/officeDocument/2006/relationships/image" Target="../media/image23.png"/><Relationship Id="rId9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4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jpe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jpeg"/><Relationship Id="rId7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4.jpeg"/><Relationship Id="rId4" Type="http://schemas.openxmlformats.org/officeDocument/2006/relationships/image" Target="../media/image5.jpe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5.jpeg"/><Relationship Id="rId7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10" Type="http://schemas.openxmlformats.org/officeDocument/2006/relationships/image" Target="../media/image26.png"/><Relationship Id="rId4" Type="http://schemas.openxmlformats.org/officeDocument/2006/relationships/image" Target="../media/image30.png"/><Relationship Id="rId9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6.png"/><Relationship Id="rId3" Type="http://schemas.openxmlformats.org/officeDocument/2006/relationships/image" Target="../media/image32.png"/><Relationship Id="rId7" Type="http://schemas.openxmlformats.org/officeDocument/2006/relationships/image" Target="../media/image5.jpeg"/><Relationship Id="rId12" Type="http://schemas.openxmlformats.org/officeDocument/2006/relationships/image" Target="../media/image4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emf"/><Relationship Id="rId11" Type="http://schemas.openxmlformats.org/officeDocument/2006/relationships/image" Target="../media/image25.png"/><Relationship Id="rId5" Type="http://schemas.openxmlformats.org/officeDocument/2006/relationships/image" Target="../media/image34.png"/><Relationship Id="rId10" Type="http://schemas.openxmlformats.org/officeDocument/2006/relationships/image" Target="../media/image24.png"/><Relationship Id="rId4" Type="http://schemas.openxmlformats.org/officeDocument/2006/relationships/image" Target="../media/image33.png"/><Relationship Id="rId9" Type="http://schemas.openxmlformats.org/officeDocument/2006/relationships/image" Target="../media/image23.png"/><Relationship Id="rId1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6" descr="白图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2060575"/>
            <a:ext cx="32004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7" descr="白图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9750" y="5084763"/>
            <a:ext cx="32004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6" descr="白图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573463"/>
            <a:ext cx="32004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71550" y="4076700"/>
            <a:ext cx="7772400" cy="885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东  汇  传  播  拓  展  有  限  公  司 </a:t>
            </a:r>
            <a:r>
              <a:rPr lang="en-US" altLang="zh-CN" sz="2300" dirty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300" dirty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                            EASTERN  ACOUSTIC DEVELOPMENT LIMITED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4843463"/>
            <a:ext cx="4129088" cy="457200"/>
          </a:xfrm>
        </p:spPr>
        <p:txBody>
          <a:bodyPr/>
          <a:lstStyle/>
          <a:p>
            <a:pPr algn="r" eaLnBrk="1" hangingPunct="1">
              <a:defRPr/>
            </a:pPr>
            <a:r>
              <a:rPr lang="en-US" altLang="zh-CN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www.ead.cn</a:t>
            </a:r>
          </a:p>
        </p:txBody>
      </p:sp>
      <p:pic>
        <p:nvPicPr>
          <p:cNvPr id="3079" name="图片 5" descr="!cid_018401c93e2d$181d17a0$1700a8c0@joyc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2788" y="2060575"/>
            <a:ext cx="14430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9"/>
          <p:cNvGrpSpPr>
            <a:grpSpLocks/>
          </p:cNvGrpSpPr>
          <p:nvPr/>
        </p:nvGrpSpPr>
        <p:grpSpPr bwMode="auto">
          <a:xfrm>
            <a:off x="4787900" y="4508500"/>
            <a:ext cx="1728788" cy="360363"/>
            <a:chOff x="3623" y="1413"/>
            <a:chExt cx="1321" cy="294"/>
          </a:xfrm>
        </p:grpSpPr>
        <p:sp>
          <p:nvSpPr>
            <p:cNvPr id="216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7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8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2291" name="Group 9"/>
          <p:cNvGrpSpPr>
            <a:grpSpLocks/>
          </p:cNvGrpSpPr>
          <p:nvPr/>
        </p:nvGrpSpPr>
        <p:grpSpPr bwMode="auto">
          <a:xfrm>
            <a:off x="395288" y="2565400"/>
            <a:ext cx="1728787" cy="358775"/>
            <a:chOff x="3623" y="1413"/>
            <a:chExt cx="1321" cy="294"/>
          </a:xfrm>
        </p:grpSpPr>
        <p:sp>
          <p:nvSpPr>
            <p:cNvPr id="212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3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4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pic>
        <p:nvPicPr>
          <p:cNvPr id="12292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pic>
        <p:nvPicPr>
          <p:cNvPr id="12294" name="图片 93" descr="弧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341438"/>
            <a:ext cx="87852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295" name="Group 3"/>
          <p:cNvGrpSpPr>
            <a:grpSpLocks/>
          </p:cNvGrpSpPr>
          <p:nvPr/>
        </p:nvGrpSpPr>
        <p:grpSpPr bwMode="auto">
          <a:xfrm>
            <a:off x="3551238" y="1484313"/>
            <a:ext cx="660400" cy="668337"/>
            <a:chOff x="691" y="2077"/>
            <a:chExt cx="656" cy="663"/>
          </a:xfrm>
        </p:grpSpPr>
        <p:pic>
          <p:nvPicPr>
            <p:cNvPr id="12459" name="Picture 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Oval 5"/>
            <p:cNvSpPr>
              <a:spLocks noChangeArrowheads="1"/>
            </p:cNvSpPr>
            <p:nvPr/>
          </p:nvSpPr>
          <p:spPr bwMode="gray">
            <a:xfrm>
              <a:off x="691" y="2077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461" name="Group 6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12462" name="Group 7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468" name="AutoShape 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69" name="AutoShape 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70" name="AutoShape 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71" name="AutoShape 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63" name="Group 12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464" name="AutoShape 1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65" name="AutoShape 1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66" name="AutoShape 1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67" name="AutoShape 1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296" name="Group 17"/>
          <p:cNvGrpSpPr>
            <a:grpSpLocks/>
          </p:cNvGrpSpPr>
          <p:nvPr/>
        </p:nvGrpSpPr>
        <p:grpSpPr bwMode="auto">
          <a:xfrm>
            <a:off x="6227763" y="1484313"/>
            <a:ext cx="660400" cy="668337"/>
            <a:chOff x="1928" y="2072"/>
            <a:chExt cx="656" cy="663"/>
          </a:xfrm>
        </p:grpSpPr>
        <p:pic>
          <p:nvPicPr>
            <p:cNvPr id="12446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448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2449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455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56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57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58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50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451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52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53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54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297" name="Group 31"/>
          <p:cNvGrpSpPr>
            <a:grpSpLocks/>
          </p:cNvGrpSpPr>
          <p:nvPr/>
        </p:nvGrpSpPr>
        <p:grpSpPr bwMode="auto">
          <a:xfrm>
            <a:off x="4859338" y="1484313"/>
            <a:ext cx="642937" cy="649287"/>
            <a:chOff x="3149" y="2079"/>
            <a:chExt cx="656" cy="662"/>
          </a:xfrm>
        </p:grpSpPr>
        <p:pic>
          <p:nvPicPr>
            <p:cNvPr id="12433" name="Picture 32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lt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" name="Oval 33"/>
            <p:cNvSpPr>
              <a:spLocks noChangeArrowheads="1"/>
            </p:cNvSpPr>
            <p:nvPr/>
          </p:nvSpPr>
          <p:spPr bwMode="ltGray">
            <a:xfrm>
              <a:off x="3149" y="2079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435" name="Group 34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2436" name="Group 35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442" name="AutoShape 3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43" name="AutoShape 3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44" name="AutoShape 3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45" name="AutoShape 3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37" name="Group 40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438" name="AutoShape 4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39" name="AutoShape 4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40" name="AutoShape 4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41" name="AutoShape 4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298" name="Group 45"/>
          <p:cNvGrpSpPr>
            <a:grpSpLocks/>
          </p:cNvGrpSpPr>
          <p:nvPr/>
        </p:nvGrpSpPr>
        <p:grpSpPr bwMode="auto">
          <a:xfrm>
            <a:off x="7524750" y="1479550"/>
            <a:ext cx="647700" cy="654050"/>
            <a:chOff x="4385" y="2074"/>
            <a:chExt cx="656" cy="662"/>
          </a:xfrm>
        </p:grpSpPr>
        <p:pic>
          <p:nvPicPr>
            <p:cNvPr id="12420" name="Picture 46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Oval 47"/>
            <p:cNvSpPr>
              <a:spLocks noChangeArrowheads="1"/>
            </p:cNvSpPr>
            <p:nvPr/>
          </p:nvSpPr>
          <p:spPr bwMode="gray">
            <a:xfrm>
              <a:off x="4385" y="2074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422" name="Group 48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12423" name="Group 49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429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30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31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32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24" name="Group 54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425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26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27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28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299" name="Group 17"/>
          <p:cNvGrpSpPr>
            <a:grpSpLocks/>
          </p:cNvGrpSpPr>
          <p:nvPr/>
        </p:nvGrpSpPr>
        <p:grpSpPr bwMode="auto">
          <a:xfrm>
            <a:off x="2255838" y="1465263"/>
            <a:ext cx="660400" cy="668337"/>
            <a:chOff x="1928" y="2072"/>
            <a:chExt cx="656" cy="663"/>
          </a:xfrm>
        </p:grpSpPr>
        <p:pic>
          <p:nvPicPr>
            <p:cNvPr id="12407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409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2410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416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17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18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19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11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412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13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14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15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300" name="TextBox 165"/>
          <p:cNvSpPr txBox="1">
            <a:spLocks noChangeArrowheads="1"/>
          </p:cNvSpPr>
          <p:nvPr/>
        </p:nvSpPr>
        <p:spPr bwMode="auto">
          <a:xfrm>
            <a:off x="2339975" y="1619250"/>
            <a:ext cx="51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CA</a:t>
            </a:r>
            <a:endParaRPr lang="zh-CN" altLang="en-US" b="1"/>
          </a:p>
        </p:txBody>
      </p:sp>
      <p:sp>
        <p:nvSpPr>
          <p:cNvPr id="12301" name="TextBox 166"/>
          <p:cNvSpPr txBox="1">
            <a:spLocks noChangeArrowheads="1"/>
          </p:cNvSpPr>
          <p:nvPr/>
        </p:nvSpPr>
        <p:spPr bwMode="auto">
          <a:xfrm>
            <a:off x="3635375" y="1628775"/>
            <a:ext cx="506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HP</a:t>
            </a:r>
            <a:endParaRPr lang="zh-CN" altLang="en-US" b="1"/>
          </a:p>
        </p:txBody>
      </p:sp>
      <p:sp>
        <p:nvSpPr>
          <p:cNvPr id="12302" name="TextBox 167"/>
          <p:cNvSpPr txBox="1">
            <a:spLocks noChangeArrowheads="1"/>
          </p:cNvSpPr>
          <p:nvPr/>
        </p:nvSpPr>
        <p:spPr bwMode="auto">
          <a:xfrm>
            <a:off x="4932363" y="161925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PL</a:t>
            </a:r>
            <a:endParaRPr lang="zh-CN" altLang="en-US" b="1"/>
          </a:p>
        </p:txBody>
      </p:sp>
      <p:sp>
        <p:nvSpPr>
          <p:cNvPr id="12303" name="TextBox 168"/>
          <p:cNvSpPr txBox="1">
            <a:spLocks noChangeArrowheads="1"/>
          </p:cNvSpPr>
          <p:nvPr/>
        </p:nvSpPr>
        <p:spPr bwMode="auto">
          <a:xfrm>
            <a:off x="6324600" y="1619250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EA</a:t>
            </a:r>
            <a:endParaRPr lang="zh-CN" altLang="en-US" b="1"/>
          </a:p>
        </p:txBody>
      </p:sp>
      <p:sp>
        <p:nvSpPr>
          <p:cNvPr id="12304" name="TextBox 169"/>
          <p:cNvSpPr txBox="1">
            <a:spLocks noChangeArrowheads="1"/>
          </p:cNvSpPr>
          <p:nvPr/>
        </p:nvSpPr>
        <p:spPr bwMode="auto">
          <a:xfrm>
            <a:off x="7677150" y="1619250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K</a:t>
            </a:r>
            <a:endParaRPr lang="zh-CN" altLang="en-US" b="1"/>
          </a:p>
        </p:txBody>
      </p:sp>
      <p:pic>
        <p:nvPicPr>
          <p:cNvPr id="12305" name="图片 110" descr="白图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6288" y="1238250"/>
            <a:ext cx="9874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6" name="图片 173" descr="ADC-LOGO NR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4213" y="1282700"/>
            <a:ext cx="1146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7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12309" name="图片 93" descr="弧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341438"/>
            <a:ext cx="87852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310" name="Group 3"/>
          <p:cNvGrpSpPr>
            <a:grpSpLocks/>
          </p:cNvGrpSpPr>
          <p:nvPr/>
        </p:nvGrpSpPr>
        <p:grpSpPr bwMode="auto">
          <a:xfrm>
            <a:off x="3551238" y="1484313"/>
            <a:ext cx="660400" cy="668337"/>
            <a:chOff x="691" y="2077"/>
            <a:chExt cx="656" cy="663"/>
          </a:xfrm>
        </p:grpSpPr>
        <p:pic>
          <p:nvPicPr>
            <p:cNvPr id="12394" name="Picture 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8" name="Oval 5"/>
            <p:cNvSpPr>
              <a:spLocks noChangeArrowheads="1"/>
            </p:cNvSpPr>
            <p:nvPr/>
          </p:nvSpPr>
          <p:spPr bwMode="gray">
            <a:xfrm>
              <a:off x="691" y="2077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396" name="Group 6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12397" name="Group 7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403" name="AutoShape 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04" name="AutoShape 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05" name="AutoShape 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06" name="AutoShape 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398" name="Group 12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399" name="AutoShape 1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00" name="AutoShape 1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01" name="AutoShape 1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402" name="AutoShape 1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311" name="Group 17"/>
          <p:cNvGrpSpPr>
            <a:grpSpLocks/>
          </p:cNvGrpSpPr>
          <p:nvPr/>
        </p:nvGrpSpPr>
        <p:grpSpPr bwMode="auto">
          <a:xfrm>
            <a:off x="6227763" y="1484313"/>
            <a:ext cx="660400" cy="668337"/>
            <a:chOff x="1928" y="2072"/>
            <a:chExt cx="656" cy="663"/>
          </a:xfrm>
        </p:grpSpPr>
        <p:pic>
          <p:nvPicPr>
            <p:cNvPr id="12381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383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2384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390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91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92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93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385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386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87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88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89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312" name="Group 31"/>
          <p:cNvGrpSpPr>
            <a:grpSpLocks/>
          </p:cNvGrpSpPr>
          <p:nvPr/>
        </p:nvGrpSpPr>
        <p:grpSpPr bwMode="auto">
          <a:xfrm>
            <a:off x="4859338" y="1484313"/>
            <a:ext cx="642937" cy="649287"/>
            <a:chOff x="3149" y="2079"/>
            <a:chExt cx="656" cy="662"/>
          </a:xfrm>
        </p:grpSpPr>
        <p:pic>
          <p:nvPicPr>
            <p:cNvPr id="12368" name="Picture 32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lt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1" name="Oval 33"/>
            <p:cNvSpPr>
              <a:spLocks noChangeArrowheads="1"/>
            </p:cNvSpPr>
            <p:nvPr/>
          </p:nvSpPr>
          <p:spPr bwMode="ltGray">
            <a:xfrm>
              <a:off x="3149" y="2079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370" name="Group 34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2371" name="Group 35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377" name="AutoShape 3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78" name="AutoShape 3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79" name="AutoShape 3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80" name="AutoShape 3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372" name="Group 40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373" name="AutoShape 4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74" name="AutoShape 4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75" name="AutoShape 4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76" name="AutoShape 4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313" name="Group 45"/>
          <p:cNvGrpSpPr>
            <a:grpSpLocks/>
          </p:cNvGrpSpPr>
          <p:nvPr/>
        </p:nvGrpSpPr>
        <p:grpSpPr bwMode="auto">
          <a:xfrm>
            <a:off x="7524750" y="1479550"/>
            <a:ext cx="647700" cy="654050"/>
            <a:chOff x="4385" y="2074"/>
            <a:chExt cx="656" cy="662"/>
          </a:xfrm>
        </p:grpSpPr>
        <p:pic>
          <p:nvPicPr>
            <p:cNvPr id="12355" name="Picture 46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5" name="Oval 47"/>
            <p:cNvSpPr>
              <a:spLocks noChangeArrowheads="1"/>
            </p:cNvSpPr>
            <p:nvPr/>
          </p:nvSpPr>
          <p:spPr bwMode="gray">
            <a:xfrm>
              <a:off x="4385" y="2074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357" name="Group 48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12358" name="Group 49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364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65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66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67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359" name="Group 54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360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61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62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63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2314" name="Group 17"/>
          <p:cNvGrpSpPr>
            <a:grpSpLocks/>
          </p:cNvGrpSpPr>
          <p:nvPr/>
        </p:nvGrpSpPr>
        <p:grpSpPr bwMode="auto">
          <a:xfrm>
            <a:off x="2255838" y="1465263"/>
            <a:ext cx="660400" cy="668337"/>
            <a:chOff x="1928" y="2072"/>
            <a:chExt cx="656" cy="663"/>
          </a:xfrm>
        </p:grpSpPr>
        <p:pic>
          <p:nvPicPr>
            <p:cNvPr id="12342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9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2344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2345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2351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52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53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54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346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2347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48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49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50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315" name="TextBox 165"/>
          <p:cNvSpPr txBox="1">
            <a:spLocks noChangeArrowheads="1"/>
          </p:cNvSpPr>
          <p:nvPr/>
        </p:nvSpPr>
        <p:spPr bwMode="auto">
          <a:xfrm>
            <a:off x="2339975" y="1619250"/>
            <a:ext cx="51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CA</a:t>
            </a:r>
            <a:endParaRPr lang="zh-CN" altLang="en-US" b="1"/>
          </a:p>
        </p:txBody>
      </p:sp>
      <p:sp>
        <p:nvSpPr>
          <p:cNvPr id="12316" name="TextBox 166"/>
          <p:cNvSpPr txBox="1">
            <a:spLocks noChangeArrowheads="1"/>
          </p:cNvSpPr>
          <p:nvPr/>
        </p:nvSpPr>
        <p:spPr bwMode="auto">
          <a:xfrm>
            <a:off x="3635375" y="1628775"/>
            <a:ext cx="506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HP</a:t>
            </a:r>
            <a:endParaRPr lang="zh-CN" altLang="en-US" b="1"/>
          </a:p>
        </p:txBody>
      </p:sp>
      <p:sp>
        <p:nvSpPr>
          <p:cNvPr id="12317" name="TextBox 167"/>
          <p:cNvSpPr txBox="1">
            <a:spLocks noChangeArrowheads="1"/>
          </p:cNvSpPr>
          <p:nvPr/>
        </p:nvSpPr>
        <p:spPr bwMode="auto">
          <a:xfrm>
            <a:off x="4932363" y="161925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PL</a:t>
            </a:r>
            <a:endParaRPr lang="zh-CN" altLang="en-US" b="1"/>
          </a:p>
        </p:txBody>
      </p:sp>
      <p:sp>
        <p:nvSpPr>
          <p:cNvPr id="12318" name="TextBox 168"/>
          <p:cNvSpPr txBox="1">
            <a:spLocks noChangeArrowheads="1"/>
          </p:cNvSpPr>
          <p:nvPr/>
        </p:nvSpPr>
        <p:spPr bwMode="auto">
          <a:xfrm>
            <a:off x="6324600" y="1619250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EA</a:t>
            </a:r>
            <a:endParaRPr lang="zh-CN" altLang="en-US" b="1"/>
          </a:p>
        </p:txBody>
      </p:sp>
      <p:sp>
        <p:nvSpPr>
          <p:cNvPr id="12319" name="TextBox 169"/>
          <p:cNvSpPr txBox="1">
            <a:spLocks noChangeArrowheads="1"/>
          </p:cNvSpPr>
          <p:nvPr/>
        </p:nvSpPr>
        <p:spPr bwMode="auto">
          <a:xfrm>
            <a:off x="7677150" y="1619250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K</a:t>
            </a:r>
            <a:endParaRPr lang="zh-CN" altLang="en-US" b="1"/>
          </a:p>
        </p:txBody>
      </p:sp>
      <p:pic>
        <p:nvPicPr>
          <p:cNvPr id="12320" name="图片 110" descr="白图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6288" y="1238250"/>
            <a:ext cx="9874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21" name="图片 173" descr="ADC-LOGO NR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4213" y="1282700"/>
            <a:ext cx="1146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322" name="Group 3"/>
          <p:cNvGrpSpPr>
            <a:grpSpLocks/>
          </p:cNvGrpSpPr>
          <p:nvPr/>
        </p:nvGrpSpPr>
        <p:grpSpPr bwMode="auto">
          <a:xfrm>
            <a:off x="357188" y="4429125"/>
            <a:ext cx="4214812" cy="2214563"/>
            <a:chOff x="720" y="1392"/>
            <a:chExt cx="4058" cy="480"/>
          </a:xfrm>
        </p:grpSpPr>
        <p:sp>
          <p:nvSpPr>
            <p:cNvPr id="179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233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81" name="AutoShape 6"/>
              <p:cNvSpPr>
                <a:spLocks noChangeArrowheads="1"/>
              </p:cNvSpPr>
              <p:nvPr/>
            </p:nvSpPr>
            <p:spPr bwMode="gray">
              <a:xfrm>
                <a:off x="746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82" name="AutoShape 7"/>
              <p:cNvSpPr>
                <a:spLocks noChangeArrowheads="1"/>
              </p:cNvSpPr>
              <p:nvPr/>
            </p:nvSpPr>
            <p:spPr bwMode="gray">
              <a:xfrm>
                <a:off x="746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33333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83" name="矩形 182"/>
          <p:cNvSpPr/>
          <p:nvPr/>
        </p:nvSpPr>
        <p:spPr>
          <a:xfrm>
            <a:off x="611188" y="4581525"/>
            <a:ext cx="3786187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en-US" altLang="zh-CN" sz="1600" dirty="0">
                <a:latin typeface="方正粗活意简体" pitchFamily="65" charset="-122"/>
                <a:ea typeface="方正粗活意简体" pitchFamily="65" charset="-122"/>
              </a:rPr>
              <a:t>K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系列音箱是针对目前最流行的大众化歌唱风格而设计的。</a:t>
            </a:r>
            <a:endParaRPr lang="en-US" altLang="zh-CN" sz="1600" spc="50" dirty="0">
              <a:latin typeface="方正粗活意简体" pitchFamily="65" charset="-122"/>
              <a:ea typeface="方正粗活意简体" pitchFamily="65" charset="-122"/>
            </a:endParaRPr>
          </a:p>
          <a:p>
            <a:pPr>
              <a:lnSpc>
                <a:spcPts val="1800"/>
              </a:lnSpc>
              <a:defRPr/>
            </a:pP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K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系列包括有两款二分频音箱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 K100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、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K120 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和带有独立遥控器的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 KA2200 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立体声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 KTV 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功率放大器。此套系列组合具有优秀的抗啸能力，能使音质达至高保真音箱的水准，</a:t>
            </a:r>
            <a:endParaRPr lang="en-US" altLang="zh-CN" sz="1600" spc="50" dirty="0">
              <a:latin typeface="方正粗活意简体" pitchFamily="65" charset="-122"/>
              <a:ea typeface="方正粗活意简体" pitchFamily="65" charset="-122"/>
            </a:endParaRPr>
          </a:p>
          <a:p>
            <a:pPr>
              <a:lnSpc>
                <a:spcPts val="1800"/>
              </a:lnSpc>
              <a:defRPr/>
            </a:pP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人声表现十分甜美清澈，且丰富厚润。</a:t>
            </a:r>
            <a:endParaRPr lang="zh-CN" altLang="en-US" sz="1600" spc="50" dirty="0">
              <a:latin typeface="方正粗活意简体" pitchFamily="65" charset="-122"/>
              <a:ea typeface="方正粗活意简体" pitchFamily="65" charset="-122"/>
            </a:endParaRPr>
          </a:p>
        </p:txBody>
      </p:sp>
      <p:pic>
        <p:nvPicPr>
          <p:cNvPr id="12324" name="图片 115" descr="KA2200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6375" y="2643188"/>
            <a:ext cx="3071813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25" name="TextBox 120"/>
          <p:cNvSpPr txBox="1">
            <a:spLocks noChangeArrowheads="1"/>
          </p:cNvSpPr>
          <p:nvPr/>
        </p:nvSpPr>
        <p:spPr bwMode="auto">
          <a:xfrm>
            <a:off x="571500" y="2630488"/>
            <a:ext cx="11715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Arial Black" pitchFamily="34" charset="0"/>
                <a:ea typeface="黑体" pitchFamily="2" charset="-122"/>
              </a:rPr>
              <a:t>KA2200</a:t>
            </a:r>
            <a:endParaRPr lang="zh-CN" altLang="en-US">
              <a:latin typeface="Arial Black" pitchFamily="34" charset="0"/>
              <a:ea typeface="黑体" pitchFamily="2" charset="-122"/>
            </a:endParaRPr>
          </a:p>
        </p:txBody>
      </p:sp>
      <p:grpSp>
        <p:nvGrpSpPr>
          <p:cNvPr id="12326" name="Group 9"/>
          <p:cNvGrpSpPr>
            <a:grpSpLocks/>
          </p:cNvGrpSpPr>
          <p:nvPr/>
        </p:nvGrpSpPr>
        <p:grpSpPr bwMode="auto">
          <a:xfrm>
            <a:off x="6659563" y="2492375"/>
            <a:ext cx="1728787" cy="360363"/>
            <a:chOff x="3623" y="1413"/>
            <a:chExt cx="1321" cy="294"/>
          </a:xfrm>
        </p:grpSpPr>
        <p:sp>
          <p:nvSpPr>
            <p:cNvPr id="192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3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4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2327" name="TextBox 121"/>
          <p:cNvSpPr txBox="1">
            <a:spLocks noChangeArrowheads="1"/>
          </p:cNvSpPr>
          <p:nvPr/>
        </p:nvSpPr>
        <p:spPr bwMode="auto">
          <a:xfrm>
            <a:off x="7092950" y="2492375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Arial Black" pitchFamily="34" charset="0"/>
              </a:rPr>
              <a:t>K100</a:t>
            </a:r>
            <a:endParaRPr lang="zh-CN" altLang="en-US">
              <a:latin typeface="Arial Black" pitchFamily="34" charset="0"/>
            </a:endParaRPr>
          </a:p>
        </p:txBody>
      </p:sp>
      <p:pic>
        <p:nvPicPr>
          <p:cNvPr id="12328" name="图片 119" descr="K100右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78488" y="4724400"/>
            <a:ext cx="1846262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29" name="TextBox 122"/>
          <p:cNvSpPr txBox="1">
            <a:spLocks noChangeArrowheads="1"/>
          </p:cNvSpPr>
          <p:nvPr/>
        </p:nvSpPr>
        <p:spPr bwMode="auto">
          <a:xfrm>
            <a:off x="5214938" y="45085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Arial Black" pitchFamily="34" charset="0"/>
              </a:rPr>
              <a:t>K120</a:t>
            </a:r>
            <a:endParaRPr lang="zh-CN" altLang="en-US">
              <a:latin typeface="Arial Black" pitchFamily="34" charset="0"/>
            </a:endParaRPr>
          </a:p>
        </p:txBody>
      </p:sp>
      <p:pic>
        <p:nvPicPr>
          <p:cNvPr id="12330" name="图片 118" descr="K100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8625" y="2671763"/>
            <a:ext cx="2222500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pic>
        <p:nvPicPr>
          <p:cNvPr id="13316" name="图片 93" descr="弧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341438"/>
            <a:ext cx="87852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7" name="Group 3"/>
          <p:cNvGrpSpPr>
            <a:grpSpLocks/>
          </p:cNvGrpSpPr>
          <p:nvPr/>
        </p:nvGrpSpPr>
        <p:grpSpPr bwMode="auto">
          <a:xfrm>
            <a:off x="3551238" y="1484313"/>
            <a:ext cx="660400" cy="668337"/>
            <a:chOff x="691" y="2077"/>
            <a:chExt cx="656" cy="663"/>
          </a:xfrm>
        </p:grpSpPr>
        <p:pic>
          <p:nvPicPr>
            <p:cNvPr id="13471" name="Picture 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Oval 5"/>
            <p:cNvSpPr>
              <a:spLocks noChangeArrowheads="1"/>
            </p:cNvSpPr>
            <p:nvPr/>
          </p:nvSpPr>
          <p:spPr bwMode="gray">
            <a:xfrm>
              <a:off x="691" y="2077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473" name="Group 6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13474" name="Group 7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480" name="AutoShape 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81" name="AutoShape 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82" name="AutoShape 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83" name="AutoShape 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475" name="Group 12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476" name="AutoShape 1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77" name="AutoShape 1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78" name="AutoShape 1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79" name="AutoShape 1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318" name="Group 17"/>
          <p:cNvGrpSpPr>
            <a:grpSpLocks/>
          </p:cNvGrpSpPr>
          <p:nvPr/>
        </p:nvGrpSpPr>
        <p:grpSpPr bwMode="auto">
          <a:xfrm>
            <a:off x="6227763" y="1484313"/>
            <a:ext cx="660400" cy="668337"/>
            <a:chOff x="1928" y="2072"/>
            <a:chExt cx="656" cy="663"/>
          </a:xfrm>
        </p:grpSpPr>
        <p:pic>
          <p:nvPicPr>
            <p:cNvPr id="13458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460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3461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467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68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69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70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462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463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64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65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66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319" name="Group 31"/>
          <p:cNvGrpSpPr>
            <a:grpSpLocks/>
          </p:cNvGrpSpPr>
          <p:nvPr/>
        </p:nvGrpSpPr>
        <p:grpSpPr bwMode="auto">
          <a:xfrm>
            <a:off x="4859338" y="1484313"/>
            <a:ext cx="642937" cy="649287"/>
            <a:chOff x="3149" y="2079"/>
            <a:chExt cx="656" cy="662"/>
          </a:xfrm>
        </p:grpSpPr>
        <p:pic>
          <p:nvPicPr>
            <p:cNvPr id="13445" name="Picture 32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lt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" name="Oval 33"/>
            <p:cNvSpPr>
              <a:spLocks noChangeArrowheads="1"/>
            </p:cNvSpPr>
            <p:nvPr/>
          </p:nvSpPr>
          <p:spPr bwMode="ltGray">
            <a:xfrm>
              <a:off x="3149" y="2079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447" name="Group 34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3448" name="Group 35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454" name="AutoShape 3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55" name="AutoShape 3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56" name="AutoShape 3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57" name="AutoShape 3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449" name="Group 40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450" name="AutoShape 4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51" name="AutoShape 4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52" name="AutoShape 4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53" name="AutoShape 4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320" name="Group 45"/>
          <p:cNvGrpSpPr>
            <a:grpSpLocks/>
          </p:cNvGrpSpPr>
          <p:nvPr/>
        </p:nvGrpSpPr>
        <p:grpSpPr bwMode="auto">
          <a:xfrm>
            <a:off x="7524750" y="1479550"/>
            <a:ext cx="647700" cy="654050"/>
            <a:chOff x="4385" y="2074"/>
            <a:chExt cx="656" cy="662"/>
          </a:xfrm>
        </p:grpSpPr>
        <p:pic>
          <p:nvPicPr>
            <p:cNvPr id="13432" name="Picture 46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" name="Oval 47"/>
            <p:cNvSpPr>
              <a:spLocks noChangeArrowheads="1"/>
            </p:cNvSpPr>
            <p:nvPr/>
          </p:nvSpPr>
          <p:spPr bwMode="gray">
            <a:xfrm>
              <a:off x="4385" y="2074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434" name="Group 48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13435" name="Group 49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441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42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43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44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436" name="Group 54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437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38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39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40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321" name="Group 17"/>
          <p:cNvGrpSpPr>
            <a:grpSpLocks/>
          </p:cNvGrpSpPr>
          <p:nvPr/>
        </p:nvGrpSpPr>
        <p:grpSpPr bwMode="auto">
          <a:xfrm>
            <a:off x="2255838" y="1465263"/>
            <a:ext cx="660400" cy="668337"/>
            <a:chOff x="1928" y="2072"/>
            <a:chExt cx="656" cy="663"/>
          </a:xfrm>
        </p:grpSpPr>
        <p:pic>
          <p:nvPicPr>
            <p:cNvPr id="13419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6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421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3422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428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29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30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31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423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424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25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26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27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322" name="TextBox 165"/>
          <p:cNvSpPr txBox="1">
            <a:spLocks noChangeArrowheads="1"/>
          </p:cNvSpPr>
          <p:nvPr/>
        </p:nvSpPr>
        <p:spPr bwMode="auto">
          <a:xfrm>
            <a:off x="2339975" y="1619250"/>
            <a:ext cx="51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CA</a:t>
            </a:r>
            <a:endParaRPr lang="zh-CN" altLang="en-US" b="1"/>
          </a:p>
        </p:txBody>
      </p:sp>
      <p:sp>
        <p:nvSpPr>
          <p:cNvPr id="13323" name="TextBox 166"/>
          <p:cNvSpPr txBox="1">
            <a:spLocks noChangeArrowheads="1"/>
          </p:cNvSpPr>
          <p:nvPr/>
        </p:nvSpPr>
        <p:spPr bwMode="auto">
          <a:xfrm>
            <a:off x="3635375" y="1628775"/>
            <a:ext cx="506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HP</a:t>
            </a:r>
            <a:endParaRPr lang="zh-CN" altLang="en-US" b="1"/>
          </a:p>
        </p:txBody>
      </p:sp>
      <p:sp>
        <p:nvSpPr>
          <p:cNvPr id="13324" name="TextBox 167"/>
          <p:cNvSpPr txBox="1">
            <a:spLocks noChangeArrowheads="1"/>
          </p:cNvSpPr>
          <p:nvPr/>
        </p:nvSpPr>
        <p:spPr bwMode="auto">
          <a:xfrm>
            <a:off x="4932363" y="161925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PL</a:t>
            </a:r>
            <a:endParaRPr lang="zh-CN" altLang="en-US" b="1"/>
          </a:p>
        </p:txBody>
      </p:sp>
      <p:sp>
        <p:nvSpPr>
          <p:cNvPr id="13325" name="TextBox 168"/>
          <p:cNvSpPr txBox="1">
            <a:spLocks noChangeArrowheads="1"/>
          </p:cNvSpPr>
          <p:nvPr/>
        </p:nvSpPr>
        <p:spPr bwMode="auto">
          <a:xfrm>
            <a:off x="6324600" y="1619250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EA</a:t>
            </a:r>
            <a:endParaRPr lang="zh-CN" altLang="en-US" b="1"/>
          </a:p>
        </p:txBody>
      </p:sp>
      <p:sp>
        <p:nvSpPr>
          <p:cNvPr id="13326" name="TextBox 169"/>
          <p:cNvSpPr txBox="1">
            <a:spLocks noChangeArrowheads="1"/>
          </p:cNvSpPr>
          <p:nvPr/>
        </p:nvSpPr>
        <p:spPr bwMode="auto">
          <a:xfrm>
            <a:off x="7677150" y="1619250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K</a:t>
            </a:r>
            <a:endParaRPr lang="zh-CN" altLang="en-US" b="1"/>
          </a:p>
        </p:txBody>
      </p:sp>
      <p:pic>
        <p:nvPicPr>
          <p:cNvPr id="13327" name="图片 110" descr="白图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6288" y="1238250"/>
            <a:ext cx="9874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图片 173" descr="ADC-LOGO NR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4213" y="1282700"/>
            <a:ext cx="1146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13331" name="图片 93" descr="弧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341438"/>
            <a:ext cx="87852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32" name="Group 3"/>
          <p:cNvGrpSpPr>
            <a:grpSpLocks/>
          </p:cNvGrpSpPr>
          <p:nvPr/>
        </p:nvGrpSpPr>
        <p:grpSpPr bwMode="auto">
          <a:xfrm>
            <a:off x="3551238" y="1484313"/>
            <a:ext cx="660400" cy="668337"/>
            <a:chOff x="691" y="2077"/>
            <a:chExt cx="656" cy="663"/>
          </a:xfrm>
        </p:grpSpPr>
        <p:pic>
          <p:nvPicPr>
            <p:cNvPr id="13406" name="Picture 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0" name="Oval 5"/>
            <p:cNvSpPr>
              <a:spLocks noChangeArrowheads="1"/>
            </p:cNvSpPr>
            <p:nvPr/>
          </p:nvSpPr>
          <p:spPr bwMode="gray">
            <a:xfrm>
              <a:off x="691" y="2077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408" name="Group 6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13409" name="Group 7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415" name="AutoShape 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16" name="AutoShape 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17" name="AutoShape 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18" name="AutoShape 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410" name="Group 12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411" name="AutoShape 1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12" name="AutoShape 1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13" name="AutoShape 1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14" name="AutoShape 1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333" name="Group 17"/>
          <p:cNvGrpSpPr>
            <a:grpSpLocks/>
          </p:cNvGrpSpPr>
          <p:nvPr/>
        </p:nvGrpSpPr>
        <p:grpSpPr bwMode="auto">
          <a:xfrm>
            <a:off x="6227763" y="1484313"/>
            <a:ext cx="660400" cy="668337"/>
            <a:chOff x="1928" y="2072"/>
            <a:chExt cx="656" cy="663"/>
          </a:xfrm>
        </p:grpSpPr>
        <p:pic>
          <p:nvPicPr>
            <p:cNvPr id="13393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395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3396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402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03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04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05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97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398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99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00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401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334" name="Group 31"/>
          <p:cNvGrpSpPr>
            <a:grpSpLocks/>
          </p:cNvGrpSpPr>
          <p:nvPr/>
        </p:nvGrpSpPr>
        <p:grpSpPr bwMode="auto">
          <a:xfrm>
            <a:off x="4859338" y="1484313"/>
            <a:ext cx="642937" cy="649287"/>
            <a:chOff x="3149" y="2079"/>
            <a:chExt cx="656" cy="662"/>
          </a:xfrm>
        </p:grpSpPr>
        <p:pic>
          <p:nvPicPr>
            <p:cNvPr id="13380" name="Picture 32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lt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8" name="Oval 33"/>
            <p:cNvSpPr>
              <a:spLocks noChangeArrowheads="1"/>
            </p:cNvSpPr>
            <p:nvPr/>
          </p:nvSpPr>
          <p:spPr bwMode="ltGray">
            <a:xfrm>
              <a:off x="3149" y="2079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382" name="Group 34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3383" name="Group 35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389" name="AutoShape 3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90" name="AutoShape 3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91" name="AutoShape 3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92" name="AutoShape 3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84" name="Group 40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385" name="AutoShape 4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86" name="AutoShape 4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87" name="AutoShape 4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88" name="AutoShape 4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335" name="Group 45"/>
          <p:cNvGrpSpPr>
            <a:grpSpLocks/>
          </p:cNvGrpSpPr>
          <p:nvPr/>
        </p:nvGrpSpPr>
        <p:grpSpPr bwMode="auto">
          <a:xfrm>
            <a:off x="7524750" y="1479550"/>
            <a:ext cx="647700" cy="654050"/>
            <a:chOff x="4385" y="2074"/>
            <a:chExt cx="656" cy="662"/>
          </a:xfrm>
        </p:grpSpPr>
        <p:pic>
          <p:nvPicPr>
            <p:cNvPr id="13367" name="Picture 46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2" name="Oval 47"/>
            <p:cNvSpPr>
              <a:spLocks noChangeArrowheads="1"/>
            </p:cNvSpPr>
            <p:nvPr/>
          </p:nvSpPr>
          <p:spPr bwMode="gray">
            <a:xfrm>
              <a:off x="4385" y="2074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369" name="Group 48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13370" name="Group 49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376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7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8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9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71" name="Group 54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372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3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4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75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3336" name="Group 17"/>
          <p:cNvGrpSpPr>
            <a:grpSpLocks/>
          </p:cNvGrpSpPr>
          <p:nvPr/>
        </p:nvGrpSpPr>
        <p:grpSpPr bwMode="auto">
          <a:xfrm>
            <a:off x="2255838" y="1465263"/>
            <a:ext cx="660400" cy="668337"/>
            <a:chOff x="1928" y="2072"/>
            <a:chExt cx="656" cy="663"/>
          </a:xfrm>
        </p:grpSpPr>
        <p:pic>
          <p:nvPicPr>
            <p:cNvPr id="13354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6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3356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3357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3363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4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5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6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58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3359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0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1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362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337" name="TextBox 165"/>
          <p:cNvSpPr txBox="1">
            <a:spLocks noChangeArrowheads="1"/>
          </p:cNvSpPr>
          <p:nvPr/>
        </p:nvSpPr>
        <p:spPr bwMode="auto">
          <a:xfrm>
            <a:off x="2339975" y="1619250"/>
            <a:ext cx="51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CA</a:t>
            </a:r>
            <a:endParaRPr lang="zh-CN" altLang="en-US" b="1"/>
          </a:p>
        </p:txBody>
      </p:sp>
      <p:sp>
        <p:nvSpPr>
          <p:cNvPr id="13338" name="TextBox 166"/>
          <p:cNvSpPr txBox="1">
            <a:spLocks noChangeArrowheads="1"/>
          </p:cNvSpPr>
          <p:nvPr/>
        </p:nvSpPr>
        <p:spPr bwMode="auto">
          <a:xfrm>
            <a:off x="3635375" y="1628775"/>
            <a:ext cx="506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HP</a:t>
            </a:r>
            <a:endParaRPr lang="zh-CN" altLang="en-US" b="1"/>
          </a:p>
        </p:txBody>
      </p:sp>
      <p:sp>
        <p:nvSpPr>
          <p:cNvPr id="13339" name="TextBox 167"/>
          <p:cNvSpPr txBox="1">
            <a:spLocks noChangeArrowheads="1"/>
          </p:cNvSpPr>
          <p:nvPr/>
        </p:nvSpPr>
        <p:spPr bwMode="auto">
          <a:xfrm>
            <a:off x="4932363" y="161925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PL</a:t>
            </a:r>
            <a:endParaRPr lang="zh-CN" altLang="en-US" b="1"/>
          </a:p>
        </p:txBody>
      </p:sp>
      <p:sp>
        <p:nvSpPr>
          <p:cNvPr id="13340" name="TextBox 168"/>
          <p:cNvSpPr txBox="1">
            <a:spLocks noChangeArrowheads="1"/>
          </p:cNvSpPr>
          <p:nvPr/>
        </p:nvSpPr>
        <p:spPr bwMode="auto">
          <a:xfrm>
            <a:off x="6324600" y="1619250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EA</a:t>
            </a:r>
            <a:endParaRPr lang="zh-CN" altLang="en-US" b="1"/>
          </a:p>
        </p:txBody>
      </p:sp>
      <p:sp>
        <p:nvSpPr>
          <p:cNvPr id="13341" name="TextBox 169"/>
          <p:cNvSpPr txBox="1">
            <a:spLocks noChangeArrowheads="1"/>
          </p:cNvSpPr>
          <p:nvPr/>
        </p:nvSpPr>
        <p:spPr bwMode="auto">
          <a:xfrm>
            <a:off x="7677150" y="1619250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K</a:t>
            </a:r>
            <a:endParaRPr lang="zh-CN" altLang="en-US" b="1"/>
          </a:p>
        </p:txBody>
      </p:sp>
      <p:pic>
        <p:nvPicPr>
          <p:cNvPr id="13342" name="图片 110" descr="白图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6288" y="1238250"/>
            <a:ext cx="9874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3" name="图片 173" descr="ADC-LOGO NR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4213" y="1282700"/>
            <a:ext cx="1146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4" name="图片 195" descr="AK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7225" y="2636838"/>
            <a:ext cx="4922838" cy="33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45" name="Group 12"/>
          <p:cNvGrpSpPr>
            <a:grpSpLocks/>
          </p:cNvGrpSpPr>
          <p:nvPr/>
        </p:nvGrpSpPr>
        <p:grpSpPr bwMode="auto">
          <a:xfrm>
            <a:off x="944563" y="5949950"/>
            <a:ext cx="1944687" cy="358775"/>
            <a:chOff x="657" y="2893"/>
            <a:chExt cx="1032" cy="590"/>
          </a:xfrm>
        </p:grpSpPr>
        <p:sp>
          <p:nvSpPr>
            <p:cNvPr id="198" name="AutoShape 13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199" name="AutoShape 14"/>
            <p:cNvSpPr>
              <a:spLocks noChangeArrowheads="1"/>
            </p:cNvSpPr>
            <p:nvPr/>
          </p:nvSpPr>
          <p:spPr bwMode="gray">
            <a:xfrm>
              <a:off x="658" y="2893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grpSp>
        <p:nvGrpSpPr>
          <p:cNvPr id="13346" name="Group 15"/>
          <p:cNvGrpSpPr>
            <a:grpSpLocks/>
          </p:cNvGrpSpPr>
          <p:nvPr/>
        </p:nvGrpSpPr>
        <p:grpSpPr bwMode="auto">
          <a:xfrm>
            <a:off x="3032125" y="5949950"/>
            <a:ext cx="2233613" cy="358775"/>
            <a:chOff x="657" y="2893"/>
            <a:chExt cx="1032" cy="590"/>
          </a:xfrm>
        </p:grpSpPr>
        <p:sp>
          <p:nvSpPr>
            <p:cNvPr id="201" name="AutoShape 16"/>
            <p:cNvSpPr>
              <a:spLocks noChangeArrowheads="1"/>
            </p:cNvSpPr>
            <p:nvPr/>
          </p:nvSpPr>
          <p:spPr bwMode="lt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folHlink">
                    <a:gamma/>
                    <a:shade val="85882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02" name="AutoShape 17"/>
            <p:cNvSpPr>
              <a:spLocks noChangeArrowheads="1"/>
            </p:cNvSpPr>
            <p:nvPr/>
          </p:nvSpPr>
          <p:spPr bwMode="ltGray">
            <a:xfrm>
              <a:off x="658" y="2893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3347" name="TextBox 202"/>
          <p:cNvSpPr txBox="1">
            <a:spLocks noChangeArrowheads="1"/>
          </p:cNvSpPr>
          <p:nvPr/>
        </p:nvSpPr>
        <p:spPr bwMode="auto">
          <a:xfrm>
            <a:off x="1520825" y="5949950"/>
            <a:ext cx="10175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Arial Black" pitchFamily="34" charset="0"/>
              </a:rPr>
              <a:t>AK130</a:t>
            </a:r>
            <a:endParaRPr lang="zh-CN" altLang="en-US">
              <a:latin typeface="Arial Black" pitchFamily="34" charset="0"/>
            </a:endParaRPr>
          </a:p>
        </p:txBody>
      </p:sp>
      <p:sp>
        <p:nvSpPr>
          <p:cNvPr id="13348" name="TextBox 203"/>
          <p:cNvSpPr txBox="1">
            <a:spLocks noChangeArrowheads="1"/>
          </p:cNvSpPr>
          <p:nvPr/>
        </p:nvSpPr>
        <p:spPr bwMode="auto">
          <a:xfrm>
            <a:off x="3670300" y="5940425"/>
            <a:ext cx="10191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Arial Black" pitchFamily="34" charset="0"/>
              </a:rPr>
              <a:t>AK230</a:t>
            </a:r>
            <a:endParaRPr lang="zh-CN" altLang="en-US">
              <a:latin typeface="Arial Black" pitchFamily="34" charset="0"/>
            </a:endParaRPr>
          </a:p>
        </p:txBody>
      </p:sp>
      <p:pic>
        <p:nvPicPr>
          <p:cNvPr id="13349" name="图片 172" descr="AK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40425" y="2495550"/>
            <a:ext cx="2000250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14340" name="图片 21" descr="APP银河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346200"/>
            <a:ext cx="7307262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15364" name="图片 34" descr="DN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9213" y="1196975"/>
            <a:ext cx="6408737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16388" name="图片 25" descr="E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1204913"/>
            <a:ext cx="6138863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17412" name="图片 9" descr="Em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4638" y="1196975"/>
            <a:ext cx="5956300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" descr="spectr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3788" y="1635125"/>
            <a:ext cx="6911975" cy="403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91" descr="!cid_018401c93e2d$181d17a0$1700a8c0@joyc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 descr="H102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1214438"/>
            <a:ext cx="5434013" cy="235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5" descr="M101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3954463"/>
            <a:ext cx="6886575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 descr="APB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1247775"/>
            <a:ext cx="2571750" cy="138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252413" y="2865438"/>
            <a:ext cx="27479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美国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APB-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DynaSonics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的 </a:t>
            </a:r>
            <a:r>
              <a:rPr lang="en-US" altLang="zh-CN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ProRack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-House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小型调音台</a:t>
            </a:r>
          </a:p>
        </p:txBody>
      </p:sp>
      <p:pic>
        <p:nvPicPr>
          <p:cNvPr id="19462" name="图片 91" descr="!cid_018401c93e2d$181d17a0$1700a8c0@joyce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3" descr="ASHLY-new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700213"/>
            <a:ext cx="2928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矩形 9"/>
          <p:cNvSpPr>
            <a:spLocks noChangeArrowheads="1"/>
          </p:cNvSpPr>
          <p:nvPr/>
        </p:nvSpPr>
        <p:spPr bwMode="auto">
          <a:xfrm>
            <a:off x="611188" y="2627313"/>
            <a:ext cx="4032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Pêma</a:t>
            </a:r>
            <a:r>
              <a:rPr lang="zh-CN" altLang="zh-CN" b="1"/>
              <a:t>内置protea的多媒体处理中心</a:t>
            </a:r>
            <a:endParaRPr lang="zh-CN" altLang="zh-CN"/>
          </a:p>
        </p:txBody>
      </p:sp>
      <p:sp>
        <p:nvSpPr>
          <p:cNvPr id="20484" name="TextBox 10"/>
          <p:cNvSpPr txBox="1">
            <a:spLocks noChangeArrowheads="1"/>
          </p:cNvSpPr>
          <p:nvPr/>
        </p:nvSpPr>
        <p:spPr bwMode="auto">
          <a:xfrm>
            <a:off x="539750" y="2112963"/>
            <a:ext cx="328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美国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[ </a:t>
            </a:r>
            <a:r>
              <a:rPr lang="en-US" altLang="zh-CN" sz="1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ASHLY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专业级处理及周边设备</a:t>
            </a: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3717925"/>
            <a:ext cx="46863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011863" y="1747838"/>
            <a:ext cx="2592387" cy="44529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eaLnBrk="0" hangingPunct="0">
              <a:lnSpc>
                <a:spcPts val="2000"/>
              </a:lnSpc>
              <a:defRPr/>
            </a:pPr>
            <a:r>
              <a:rPr lang="zh-CN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美国</a:t>
            </a:r>
            <a:r>
              <a:rPr lang="zh-CN" alt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Ashly [</a:t>
            </a:r>
            <a:r>
              <a:rPr lang="zh-CN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雅士尼</a:t>
            </a:r>
            <a:r>
              <a:rPr lang="zh-CN" alt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] </a:t>
            </a:r>
            <a:r>
              <a:rPr lang="zh-CN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的</a:t>
            </a:r>
            <a:r>
              <a:rPr 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 </a:t>
            </a:r>
            <a:r>
              <a:rPr lang="zh-CN" alt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"</a:t>
            </a:r>
            <a:r>
              <a:rPr lang="zh-CN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简单至上</a:t>
            </a:r>
            <a:r>
              <a:rPr lang="zh-CN" alt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" </a:t>
            </a:r>
            <a:r>
              <a:rPr lang="zh-CN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理念在</a:t>
            </a:r>
            <a:r>
              <a:rPr lang="en-US" altLang="zh-CN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pema</a:t>
            </a:r>
            <a:r>
              <a:rPr lang="zh-CN" altLang="en-US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多媒体处理中心上得以完美诠释，</a:t>
            </a:r>
            <a:r>
              <a:rPr lang="en-US" altLang="zh-CN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pema</a:t>
            </a:r>
            <a:r>
              <a:rPr lang="zh-CN" altLang="en-US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取的实际上是英文</a:t>
            </a:r>
            <a:r>
              <a:rPr lang="zh-TW" altLang="en-US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 </a:t>
            </a:r>
            <a:r>
              <a:rPr lang="en-US" alt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"Protea Equipped Media Amplifier" </a:t>
            </a:r>
            <a:r>
              <a:rPr lang="zh-CN" altLang="en-US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的首字母，意思是内置</a:t>
            </a:r>
            <a:r>
              <a:rPr lang="en-US" alt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protea</a:t>
            </a:r>
            <a:r>
              <a:rPr lang="zh-CN" altLang="en-US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的多媒体处理中心，一台独一无二的带功放处理器，</a:t>
            </a:r>
            <a:r>
              <a:rPr lang="en-US" altLang="zh-CN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pema</a:t>
            </a:r>
            <a:r>
              <a:rPr lang="zh-CN" altLang="en-US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给音频的分区系统带来了新的定义方法，将</a:t>
            </a:r>
            <a:r>
              <a:rPr lang="en-US" alt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Ashly</a:t>
            </a:r>
            <a:r>
              <a:rPr lang="zh-CN" altLang="en-US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的经典处理</a:t>
            </a:r>
            <a:r>
              <a:rPr lang="en-US" alt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DSP</a:t>
            </a:r>
            <a:r>
              <a:rPr lang="zh-CN" altLang="en-US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功能与功率放大技术完美结合在一台</a:t>
            </a:r>
            <a:r>
              <a:rPr lang="en-US" altLang="zh-TW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2U</a:t>
            </a:r>
            <a:r>
              <a:rPr lang="zh-CN" altLang="en-US" sz="1300" dirty="0">
                <a:solidFill>
                  <a:schemeClr val="tx1"/>
                </a:solidFill>
                <a:latin typeface="方正粗活意简体" pitchFamily="65" charset="-122"/>
                <a:ea typeface="方正粗活意简体" pitchFamily="65" charset="-122"/>
                <a:cs typeface="Arial Unicode MS" pitchFamily="34" charset="-122"/>
              </a:rPr>
              <a:t>的设备里，代表了你在拥有更多的处理功能、功率放大技术的同时，花费的却比这些功能相加的多台设备更少的资金，并且占用更少的机柜空间，与此同时，做机柜内部连接线和程序设计的时间也随之减少</a:t>
            </a:r>
          </a:p>
        </p:txBody>
      </p:sp>
      <p:sp>
        <p:nvSpPr>
          <p:cNvPr id="20487" name="TextBox 18"/>
          <p:cNvSpPr txBox="1">
            <a:spLocks noChangeArrowheads="1"/>
          </p:cNvSpPr>
          <p:nvPr/>
        </p:nvSpPr>
        <p:spPr bwMode="auto">
          <a:xfrm>
            <a:off x="642938" y="3132138"/>
            <a:ext cx="39671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Pêma 4125</a:t>
            </a:r>
            <a:r>
              <a:rPr lang="zh-CN" altLang="zh-CN"/>
              <a:t>｜</a:t>
            </a:r>
            <a:r>
              <a:rPr lang="en-US" altLang="zh-CN"/>
              <a:t>4250 </a:t>
            </a:r>
            <a:r>
              <a:rPr lang="zh-CN" altLang="zh-CN"/>
              <a:t>｜</a:t>
            </a:r>
            <a:r>
              <a:rPr lang="en-US" altLang="zh-CN"/>
              <a:t>8125</a:t>
            </a:r>
            <a:r>
              <a:rPr lang="zh-CN" altLang="zh-CN"/>
              <a:t>｜</a:t>
            </a:r>
            <a:r>
              <a:rPr lang="zh-CN" altLang="zh-CN" b="1"/>
              <a:t> </a:t>
            </a:r>
            <a:r>
              <a:rPr lang="en-US" altLang="zh-CN"/>
              <a:t>8250</a:t>
            </a:r>
            <a:r>
              <a:rPr lang="zh-CN" altLang="zh-CN"/>
              <a:t>｜</a:t>
            </a:r>
            <a:endParaRPr lang="zh-CN" altLang="en-US"/>
          </a:p>
        </p:txBody>
      </p:sp>
      <p:pic>
        <p:nvPicPr>
          <p:cNvPr id="20488" name="图片 91" descr="!cid_018401c93e2d$181d17a0$1700a8c0@joyc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9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pic>
        <p:nvPicPr>
          <p:cNvPr id="21508" name="图片 6" descr="front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713" y="3860800"/>
            <a:ext cx="534511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8" descr="ASHLY-new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700213"/>
            <a:ext cx="2928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Box 10"/>
          <p:cNvSpPr txBox="1">
            <a:spLocks noChangeArrowheads="1"/>
          </p:cNvSpPr>
          <p:nvPr/>
        </p:nvSpPr>
        <p:spPr bwMode="auto">
          <a:xfrm>
            <a:off x="539750" y="2112963"/>
            <a:ext cx="328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美国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[ ASHLY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专业级处理及周边设备</a:t>
            </a:r>
          </a:p>
        </p:txBody>
      </p:sp>
      <p:sp>
        <p:nvSpPr>
          <p:cNvPr id="21511" name="Rectangle 1"/>
          <p:cNvSpPr>
            <a:spLocks noChangeArrowheads="1"/>
          </p:cNvSpPr>
          <p:nvPr/>
        </p:nvSpPr>
        <p:spPr bwMode="auto">
          <a:xfrm>
            <a:off x="611188" y="2636838"/>
            <a:ext cx="410527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ts val="2000"/>
              </a:lnSpc>
            </a:pPr>
            <a:r>
              <a:rPr lang="en-US" altLang="zh-CN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KLR</a:t>
            </a:r>
            <a:r>
              <a:rPr lang="en-US" altLang="zh-CN" b="1">
                <a:latin typeface="宋体" pitchFamily="2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en-US" b="1">
                <a:latin typeface="宋体" pitchFamily="2" charset="-122"/>
                <a:ea typeface="Arial Unicode MS" pitchFamily="34" charset="-122"/>
                <a:cs typeface="Arial Unicode MS" pitchFamily="34" charset="-122"/>
              </a:rPr>
              <a:t>系列双通道高性能功率放大器</a:t>
            </a:r>
            <a:endParaRPr lang="en-US" altLang="zh-CN" b="1">
              <a:latin typeface="宋体" pitchFamily="2" charset="-122"/>
              <a:ea typeface="Arial Unicode MS" pitchFamily="34" charset="-122"/>
              <a:cs typeface="Arial Unicode MS" pitchFamily="34" charset="-122"/>
            </a:endParaRPr>
          </a:p>
          <a:p>
            <a:pPr eaLnBrk="0" hangingPunct="0">
              <a:lnSpc>
                <a:spcPts val="2000"/>
              </a:lnSpc>
            </a:pPr>
            <a:endParaRPr lang="zh-CN" altLang="en-US" sz="1200"/>
          </a:p>
          <a:p>
            <a:pPr eaLnBrk="0" hangingPunct="0">
              <a:lnSpc>
                <a:spcPts val="2000"/>
              </a:lnSpc>
            </a:pPr>
            <a:r>
              <a:rPr lang="en-US" altLang="zh-CN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KLR-2000</a:t>
            </a:r>
            <a:r>
              <a:rPr lang="zh-CN" altLang="en-US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｜</a:t>
            </a:r>
            <a:r>
              <a:rPr lang="en-US" altLang="zh-CN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KLR-3000 </a:t>
            </a:r>
            <a:r>
              <a:rPr lang="zh-CN" altLang="en-US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｜</a:t>
            </a:r>
            <a:r>
              <a:rPr lang="en-US" altLang="zh-CN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KLR-4000</a:t>
            </a:r>
            <a:r>
              <a:rPr lang="zh-CN" altLang="en-US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｜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16463" y="1557338"/>
            <a:ext cx="4103687" cy="18621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ts val="2300"/>
              </a:lnSpc>
              <a:defRPr/>
            </a:pPr>
            <a:r>
              <a:rPr lang="zh-CN" altLang="zh-CN" sz="1600" dirty="0">
                <a:solidFill>
                  <a:srgbClr val="FFC000"/>
                </a:solidFill>
                <a:latin typeface="方正粗活意简体" pitchFamily="65" charset="-122"/>
                <a:ea typeface="方正粗活意简体" pitchFamily="65" charset="-122"/>
              </a:rPr>
              <a:t>美国 Ashly 雅士尼 KLR 系列功率放大器具有高效、高功率、重量轻等特点，结合了最新的功率放大技术，低廉的价格并具有专业的质量。无论您是应用在专业音</a:t>
            </a:r>
            <a:r>
              <a:rPr lang="zh-CN" altLang="en-US" sz="1600" dirty="0">
                <a:solidFill>
                  <a:srgbClr val="FFC000"/>
                </a:solidFill>
                <a:latin typeface="方正粗活意简体" pitchFamily="65" charset="-122"/>
                <a:ea typeface="方正粗活意简体" pitchFamily="65" charset="-122"/>
              </a:rPr>
              <a:t>频</a:t>
            </a:r>
            <a:r>
              <a:rPr lang="zh-CN" altLang="zh-CN" sz="1600" dirty="0">
                <a:solidFill>
                  <a:srgbClr val="FFC000"/>
                </a:solidFill>
                <a:latin typeface="方正粗活意简体" pitchFamily="65" charset="-122"/>
                <a:ea typeface="方正粗活意简体" pitchFamily="65" charset="-122"/>
              </a:rPr>
              <a:t>领域或是固定安装使用, KLR 功率放大器都可提供完美可靠的音</a:t>
            </a:r>
            <a:r>
              <a:rPr lang="zh-CN" altLang="en-US" sz="1600" dirty="0">
                <a:solidFill>
                  <a:srgbClr val="FFC000"/>
                </a:solidFill>
                <a:latin typeface="方正粗活意简体" pitchFamily="65" charset="-122"/>
                <a:ea typeface="方正粗活意简体" pitchFamily="65" charset="-122"/>
              </a:rPr>
              <a:t>频</a:t>
            </a:r>
            <a:r>
              <a:rPr lang="zh-CN" altLang="zh-CN" sz="1600" dirty="0">
                <a:solidFill>
                  <a:srgbClr val="FFC000"/>
                </a:solidFill>
                <a:latin typeface="方正粗活意简体" pitchFamily="65" charset="-122"/>
                <a:ea typeface="方正粗活意简体" pitchFamily="65" charset="-122"/>
              </a:rPr>
              <a:t>工作性能。</a:t>
            </a:r>
          </a:p>
        </p:txBody>
      </p:sp>
      <p:pic>
        <p:nvPicPr>
          <p:cNvPr id="21513" name="图片 18" descr="front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90713" y="5373688"/>
            <a:ext cx="534511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8" descr="白图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549275"/>
            <a:ext cx="6572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099" name="Group 2"/>
          <p:cNvGrpSpPr>
            <a:grpSpLocks/>
          </p:cNvGrpSpPr>
          <p:nvPr/>
        </p:nvGrpSpPr>
        <p:grpSpPr bwMode="auto">
          <a:xfrm>
            <a:off x="1876425" y="3521075"/>
            <a:ext cx="5311775" cy="688975"/>
            <a:chOff x="720" y="1392"/>
            <a:chExt cx="4058" cy="480"/>
          </a:xfrm>
        </p:grpSpPr>
        <p:sp>
          <p:nvSpPr>
            <p:cNvPr id="69635" name="AutoShape 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31" name="Group 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9637" name="AutoShape 5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69638" name="AutoShape 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4100" name="Group 7"/>
          <p:cNvGrpSpPr>
            <a:grpSpLocks/>
          </p:cNvGrpSpPr>
          <p:nvPr/>
        </p:nvGrpSpPr>
        <p:grpSpPr bwMode="auto">
          <a:xfrm>
            <a:off x="1876425" y="4386263"/>
            <a:ext cx="5311775" cy="688975"/>
            <a:chOff x="720" y="1392"/>
            <a:chExt cx="4058" cy="480"/>
          </a:xfrm>
        </p:grpSpPr>
        <p:sp>
          <p:nvSpPr>
            <p:cNvPr id="69640" name="AutoShape 8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27" name="Group 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9642" name="AutoShape 10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69643" name="AutoShape 11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4101" name="Group 12"/>
          <p:cNvGrpSpPr>
            <a:grpSpLocks/>
          </p:cNvGrpSpPr>
          <p:nvPr/>
        </p:nvGrpSpPr>
        <p:grpSpPr bwMode="auto">
          <a:xfrm>
            <a:off x="1876425" y="5243513"/>
            <a:ext cx="5311775" cy="688975"/>
            <a:chOff x="720" y="1392"/>
            <a:chExt cx="4058" cy="480"/>
          </a:xfrm>
        </p:grpSpPr>
        <p:sp>
          <p:nvSpPr>
            <p:cNvPr id="69645" name="AutoShape 13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23" name="Group 1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9647" name="AutoShape 15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69648" name="AutoShape 16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grpSp>
        <p:nvGrpSpPr>
          <p:cNvPr id="4102" name="Group 17"/>
          <p:cNvGrpSpPr>
            <a:grpSpLocks/>
          </p:cNvGrpSpPr>
          <p:nvPr/>
        </p:nvGrpSpPr>
        <p:grpSpPr bwMode="auto">
          <a:xfrm>
            <a:off x="1876425" y="2657475"/>
            <a:ext cx="5311775" cy="688975"/>
            <a:chOff x="720" y="1392"/>
            <a:chExt cx="4058" cy="480"/>
          </a:xfrm>
        </p:grpSpPr>
        <p:sp>
          <p:nvSpPr>
            <p:cNvPr id="69650" name="AutoShape 18"/>
            <p:cNvSpPr>
              <a:spLocks noChangeArrowheads="1"/>
            </p:cNvSpPr>
            <p:nvPr/>
          </p:nvSpPr>
          <p:spPr bwMode="lt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4119" name="Group 19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9652" name="AutoShape 20"/>
              <p:cNvSpPr>
                <a:spLocks noChangeArrowheads="1"/>
              </p:cNvSpPr>
              <p:nvPr/>
            </p:nvSpPr>
            <p:spPr bwMode="lt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69653" name="AutoShape 21"/>
              <p:cNvSpPr>
                <a:spLocks noChangeArrowheads="1"/>
              </p:cNvSpPr>
              <p:nvPr/>
            </p:nvSpPr>
            <p:spPr bwMode="lt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charset="-122"/>
                </a:endParaRPr>
              </a:p>
            </p:txBody>
          </p:sp>
        </p:grpSp>
      </p:grpSp>
      <p:sp>
        <p:nvSpPr>
          <p:cNvPr id="4103" name="Text Box 22"/>
          <p:cNvSpPr txBox="1">
            <a:spLocks noChangeArrowheads="1"/>
          </p:cNvSpPr>
          <p:nvPr/>
        </p:nvSpPr>
        <p:spPr bwMode="black">
          <a:xfrm>
            <a:off x="1908175" y="2833688"/>
            <a:ext cx="72358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Clr>
                <a:schemeClr val="tx1"/>
              </a:buClr>
            </a:pPr>
            <a:r>
              <a:rPr lang="zh-CN" altLang="en-US" sz="1400" b="1">
                <a:latin typeface="华文细黑" pitchFamily="2" charset="-122"/>
                <a:ea typeface="华文细黑" pitchFamily="2" charset="-122"/>
              </a:rPr>
              <a:t>香港总公司：</a:t>
            </a:r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电话：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(852) 2490-8017   </a:t>
            </a:r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传真：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(852) 2728-2169 </a:t>
            </a:r>
            <a:r>
              <a:rPr lang="en-US" altLang="zh-CN" sz="1200">
                <a:latin typeface="华文细黑" pitchFamily="2" charset="-122"/>
                <a:ea typeface="华文细黑" pitchFamily="2" charset="-122"/>
              </a:rPr>
              <a:t> 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                                           </a:t>
            </a:r>
            <a:endParaRPr lang="en-US" altLang="zh-CN" sz="1400" b="1">
              <a:solidFill>
                <a:srgbClr val="FFFF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04" name="Text Box 23"/>
          <p:cNvSpPr txBox="1">
            <a:spLocks noChangeArrowheads="1"/>
          </p:cNvSpPr>
          <p:nvPr/>
        </p:nvSpPr>
        <p:spPr bwMode="black">
          <a:xfrm>
            <a:off x="1598613" y="3697288"/>
            <a:ext cx="67897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zh-CN" altLang="en-US" sz="1400" b="1">
                <a:latin typeface="华文细黑" pitchFamily="2" charset="-122"/>
                <a:ea typeface="华文细黑" pitchFamily="2" charset="-122"/>
              </a:rPr>
              <a:t>广州分公司：</a:t>
            </a:r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电话：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(020) 8329-3083   </a:t>
            </a:r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传真：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(020) 8365-0965                        </a:t>
            </a:r>
            <a:endParaRPr lang="en-US" altLang="zh-CN" sz="1400" b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05" name="Text Box 24"/>
          <p:cNvSpPr txBox="1">
            <a:spLocks noChangeArrowheads="1"/>
          </p:cNvSpPr>
          <p:nvPr/>
        </p:nvSpPr>
        <p:spPr bwMode="black">
          <a:xfrm>
            <a:off x="1274763" y="4560888"/>
            <a:ext cx="64658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zh-CN" altLang="en-US" sz="1400" b="1">
                <a:latin typeface="华文细黑" pitchFamily="2" charset="-122"/>
                <a:ea typeface="华文细黑" pitchFamily="2" charset="-122"/>
              </a:rPr>
              <a:t>北京分公司：</a:t>
            </a:r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电话：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(010) 5789-2568   </a:t>
            </a:r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传真：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(010) 5789-2551</a:t>
            </a:r>
            <a:endParaRPr lang="en-US" altLang="zh-CN" sz="1400" b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06" name="Text Box 25"/>
          <p:cNvSpPr txBox="1">
            <a:spLocks noChangeArrowheads="1"/>
          </p:cNvSpPr>
          <p:nvPr/>
        </p:nvSpPr>
        <p:spPr bwMode="black">
          <a:xfrm>
            <a:off x="985838" y="5445125"/>
            <a:ext cx="69707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spcBef>
                <a:spcPct val="50000"/>
              </a:spcBef>
              <a:buClr>
                <a:schemeClr val="tx1"/>
              </a:buClr>
            </a:pPr>
            <a:r>
              <a:rPr lang="zh-CN" altLang="en-US" sz="1400" b="1">
                <a:latin typeface="华文细黑" pitchFamily="2" charset="-122"/>
                <a:ea typeface="华文细黑" pitchFamily="2" charset="-122"/>
              </a:rPr>
              <a:t>上海办事处：</a:t>
            </a:r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电话：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(021) 6131-3185   </a:t>
            </a:r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传真：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(021) 6131-3187</a:t>
            </a:r>
            <a:endParaRPr lang="en-US" altLang="zh-CN" sz="1400" b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07" name="Rectangle 26"/>
          <p:cNvSpPr>
            <a:spLocks noChangeArrowheads="1"/>
          </p:cNvSpPr>
          <p:nvPr/>
        </p:nvSpPr>
        <p:spPr bwMode="black">
          <a:xfrm>
            <a:off x="1835150" y="1196975"/>
            <a:ext cx="54737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东汇传播拓展有限公司创立于</a:t>
            </a:r>
            <a:r>
              <a:rPr lang="en-US" altLang="zh-CN" sz="1400">
                <a:latin typeface="华文细黑" pitchFamily="2" charset="-122"/>
                <a:ea typeface="华文细黑" pitchFamily="2" charset="-122"/>
              </a:rPr>
              <a:t>1997 </a:t>
            </a:r>
            <a:r>
              <a:rPr lang="zh-CN" altLang="en-US" sz="1400">
                <a:latin typeface="华文细黑" pitchFamily="2" charset="-122"/>
                <a:ea typeface="华文细黑" pitchFamily="2" charset="-122"/>
              </a:rPr>
              <a:t>年，集各方精英，融讯息传播、视听系统工程和国际贸易于一体的专业音视频信息传播器材公司。经多年来努力不懈，加上积极发展，我们能为您提供一站式服务，集设计、销售、安装、调试及保养服务为一体。总公司设于香港，在广州及北京设有分公司，并在上海设有办事处，为客户提供全面支援服务。</a:t>
            </a:r>
            <a:r>
              <a:rPr lang="zh-CN" altLang="en-US" sz="1400"/>
              <a:t/>
            </a:r>
            <a:br>
              <a:rPr lang="zh-CN" altLang="en-US" sz="1400"/>
            </a:br>
            <a:endParaRPr lang="en-US" altLang="zh-CN" sz="1400"/>
          </a:p>
        </p:txBody>
      </p:sp>
      <p:pic>
        <p:nvPicPr>
          <p:cNvPr id="4108" name="Picture 27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971550" y="5207000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28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971550" y="4360863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29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971550" y="3509963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30" descr="1"/>
          <p:cNvPicPr>
            <a:picLocks noChangeAspect="1" noChangeArrowheads="1"/>
          </p:cNvPicPr>
          <p:nvPr/>
        </p:nvPicPr>
        <p:blipFill>
          <a:blip r:embed="rId3" cstate="print">
            <a:lum bright="-6000" contrast="24000"/>
          </a:blip>
          <a:srcRect l="42606" t="64474" r="19473"/>
          <a:stretch>
            <a:fillRect/>
          </a:stretch>
        </p:blipFill>
        <p:spPr bwMode="auto">
          <a:xfrm>
            <a:off x="971550" y="2652713"/>
            <a:ext cx="792163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2" name="Text Box 31"/>
          <p:cNvSpPr txBox="1">
            <a:spLocks noChangeArrowheads="1"/>
          </p:cNvSpPr>
          <p:nvPr/>
        </p:nvSpPr>
        <p:spPr bwMode="gray">
          <a:xfrm>
            <a:off x="1311275" y="5343525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4</a:t>
            </a:r>
          </a:p>
        </p:txBody>
      </p:sp>
      <p:sp>
        <p:nvSpPr>
          <p:cNvPr id="4113" name="Text Box 32"/>
          <p:cNvSpPr txBox="1">
            <a:spLocks noChangeArrowheads="1"/>
          </p:cNvSpPr>
          <p:nvPr/>
        </p:nvSpPr>
        <p:spPr bwMode="gray">
          <a:xfrm>
            <a:off x="1311275" y="27559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1</a:t>
            </a:r>
          </a:p>
        </p:txBody>
      </p:sp>
      <p:sp>
        <p:nvSpPr>
          <p:cNvPr id="4114" name="Text Box 33"/>
          <p:cNvSpPr txBox="1">
            <a:spLocks noChangeArrowheads="1"/>
          </p:cNvSpPr>
          <p:nvPr/>
        </p:nvSpPr>
        <p:spPr bwMode="gray">
          <a:xfrm>
            <a:off x="1311275" y="3608388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2</a:t>
            </a:r>
          </a:p>
        </p:txBody>
      </p:sp>
      <p:sp>
        <p:nvSpPr>
          <p:cNvPr id="4115" name="Text Box 34"/>
          <p:cNvSpPr txBox="1">
            <a:spLocks noChangeArrowheads="1"/>
          </p:cNvSpPr>
          <p:nvPr/>
        </p:nvSpPr>
        <p:spPr bwMode="gray">
          <a:xfrm>
            <a:off x="1311275" y="44958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/>
              <a:t>3</a:t>
            </a:r>
          </a:p>
        </p:txBody>
      </p:sp>
      <p:sp>
        <p:nvSpPr>
          <p:cNvPr id="4116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pic>
        <p:nvPicPr>
          <p:cNvPr id="4117" name="图片 37" descr="!cid_018401c93e2d$181d17a0$1700a8c0@joyc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22532" name="图片 90" descr="ASHLY-new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700213"/>
            <a:ext cx="2928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10"/>
          <p:cNvSpPr txBox="1">
            <a:spLocks noChangeArrowheads="1"/>
          </p:cNvSpPr>
          <p:nvPr/>
        </p:nvSpPr>
        <p:spPr bwMode="auto">
          <a:xfrm>
            <a:off x="539750" y="2112963"/>
            <a:ext cx="328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美国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[ </a:t>
            </a:r>
            <a:r>
              <a:rPr lang="en-US" altLang="zh-CN" sz="1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ASHLY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专业级处理及周边设备</a:t>
            </a:r>
          </a:p>
        </p:txBody>
      </p:sp>
      <p:pic>
        <p:nvPicPr>
          <p:cNvPr id="22534" name="图片 4" descr="3.24CL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429000"/>
            <a:ext cx="3643313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5" descr="4.24C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5143500"/>
            <a:ext cx="3575050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2" descr="C:\Documents and Settings\Yen\桌面\新建文件夹 (3)\adanson\24.24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46563" y="1428750"/>
            <a:ext cx="461168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图片 8" descr="4.24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4813" y="4695825"/>
            <a:ext cx="4637087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" name="矩形 9"/>
          <p:cNvSpPr>
            <a:spLocks noChangeArrowheads="1"/>
          </p:cNvSpPr>
          <p:nvPr/>
        </p:nvSpPr>
        <p:spPr bwMode="auto">
          <a:xfrm>
            <a:off x="428625" y="2617788"/>
            <a:ext cx="3500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数字处理器系列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&gt;&gt;&gt;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itchFamily="2" charset="-122"/>
              <a:ea typeface="宋体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23556" name="图片 3" descr="ASHLY-new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4213" y="1700213"/>
            <a:ext cx="2928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10"/>
          <p:cNvSpPr txBox="1">
            <a:spLocks noChangeArrowheads="1"/>
          </p:cNvSpPr>
          <p:nvPr/>
        </p:nvSpPr>
        <p:spPr bwMode="auto">
          <a:xfrm>
            <a:off x="539750" y="2112963"/>
            <a:ext cx="328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美国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[ </a:t>
            </a:r>
            <a:r>
              <a:rPr lang="en-US" altLang="zh-CN" sz="1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ASHLY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专业级处理及周边设备</a:t>
            </a:r>
          </a:p>
        </p:txBody>
      </p:sp>
      <p:pic>
        <p:nvPicPr>
          <p:cNvPr id="23558" name="图片 5" descr="4.24G 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3357563"/>
            <a:ext cx="3357562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图片 7" descr="GS PS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95838" y="1928813"/>
            <a:ext cx="3409950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图片 10" descr="4.24RD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0" y="4643438"/>
            <a:ext cx="3384550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28625" y="2617788"/>
            <a:ext cx="3500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数字处理器系列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&gt;&gt;&gt;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itchFamily="2" charset="-122"/>
              <a:ea typeface="宋体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24580" name="Picture 6" descr="5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52513"/>
            <a:ext cx="3719512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 descr="4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292600"/>
            <a:ext cx="3744912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8" descr="30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250" y="4941888"/>
            <a:ext cx="381635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9" descr="20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3297238"/>
            <a:ext cx="3824287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54"/>
          <p:cNvSpPr txBox="1">
            <a:spLocks noChangeArrowheads="1"/>
          </p:cNvSpPr>
          <p:nvPr/>
        </p:nvSpPr>
        <p:spPr bwMode="auto">
          <a:xfrm>
            <a:off x="827088" y="2765425"/>
            <a:ext cx="3033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混音器系列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&gt;&gt;&gt;</a:t>
            </a:r>
          </a:p>
        </p:txBody>
      </p:sp>
      <p:pic>
        <p:nvPicPr>
          <p:cNvPr id="24585" name="图片 10" descr="ASHLY-new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4213" y="1700213"/>
            <a:ext cx="2928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6" name="TextBox 10"/>
          <p:cNvSpPr txBox="1">
            <a:spLocks noChangeArrowheads="1"/>
          </p:cNvSpPr>
          <p:nvPr/>
        </p:nvSpPr>
        <p:spPr bwMode="auto">
          <a:xfrm>
            <a:off x="539750" y="2112963"/>
            <a:ext cx="328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美国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[ </a:t>
            </a:r>
            <a:r>
              <a:rPr lang="en-US" altLang="zh-CN" sz="1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ASHLY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专业级处理及周边设备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25604" name="Picture 11" descr="N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7088" y="1989138"/>
            <a:ext cx="4179887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2" descr="P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5275" y="3867150"/>
            <a:ext cx="385762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8"/>
          <p:cNvSpPr txBox="1">
            <a:spLocks noChangeArrowheads="1"/>
          </p:cNvSpPr>
          <p:nvPr/>
        </p:nvSpPr>
        <p:spPr bwMode="auto">
          <a:xfrm>
            <a:off x="558800" y="2693988"/>
            <a:ext cx="3540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功率放大器系列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&gt;&gt;&gt;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itchFamily="2" charset="-122"/>
              <a:ea typeface="宋体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21213" y="1612900"/>
            <a:ext cx="21002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NE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系列放大器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0200" y="3422650"/>
            <a:ext cx="32099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PE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charset="-122"/>
              </a:rPr>
              <a:t>系列高性能放大器</a:t>
            </a:r>
          </a:p>
        </p:txBody>
      </p:sp>
      <p:pic>
        <p:nvPicPr>
          <p:cNvPr id="25609" name="图片 10" descr="0803111708363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0513" y="5484813"/>
            <a:ext cx="3859212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图片 9" descr="ASHLY-new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4213" y="1700213"/>
            <a:ext cx="2928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1" name="TextBox 10"/>
          <p:cNvSpPr txBox="1">
            <a:spLocks noChangeArrowheads="1"/>
          </p:cNvSpPr>
          <p:nvPr/>
        </p:nvSpPr>
        <p:spPr bwMode="auto">
          <a:xfrm>
            <a:off x="539750" y="2112963"/>
            <a:ext cx="328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美国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[ </a:t>
            </a:r>
            <a:r>
              <a:rPr lang="en-US" altLang="zh-CN" sz="1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ASHLY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专业级处理及周边设备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26628" name="Picture 9" descr="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7175" y="4591050"/>
            <a:ext cx="43910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0" descr="CL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2827338"/>
            <a:ext cx="38195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Text Box 11"/>
          <p:cNvSpPr txBox="1">
            <a:spLocks noChangeArrowheads="1"/>
          </p:cNvSpPr>
          <p:nvPr/>
        </p:nvSpPr>
        <p:spPr bwMode="auto">
          <a:xfrm>
            <a:off x="4852988" y="2309813"/>
            <a:ext cx="4033837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spcBef>
                <a:spcPct val="50000"/>
              </a:spcBef>
            </a:pP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1979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年，美国 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Ashly [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雅士尼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]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公司推出了使用专利增益控制电路和特殊检波器的 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SC-50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型压缩器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/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限幅器。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Ashly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公司采用了与压缩率同步的 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"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无极软拐点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"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技术，并且设计双重释放时间，保证随着输入信号增强，拐点频度不断增强。经过这样设计生产出来的压缩器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/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限幅器，克服了通常惯有的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"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狭窄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"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限幅器声音，具有噪声低、声音柔滑的特点。该产品一经推出，几乎一夜成名。几年后，我们在此基础上又推出了其立体声版本：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CLX-52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。</a:t>
            </a:r>
            <a:r>
              <a:rPr lang="zh-CN" altLang="en-US">
                <a:latin typeface="方正粗活意简体" pitchFamily="65" charset="-122"/>
                <a:ea typeface="方正粗活意简体" pitchFamily="65" charset="-122"/>
              </a:rPr>
              <a:t> 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056063" y="1376363"/>
            <a:ext cx="4054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信号处理器系列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&gt;&gt;&gt;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itchFamily="2" charset="-122"/>
              <a:ea typeface="宋体" charset="-122"/>
            </a:endParaRPr>
          </a:p>
        </p:txBody>
      </p:sp>
      <p:pic>
        <p:nvPicPr>
          <p:cNvPr id="26632" name="图片 7" descr="ASHLY-new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1700213"/>
            <a:ext cx="2928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3" name="TextBox 8"/>
          <p:cNvSpPr txBox="1">
            <a:spLocks noChangeArrowheads="1"/>
          </p:cNvSpPr>
          <p:nvPr/>
        </p:nvSpPr>
        <p:spPr bwMode="auto">
          <a:xfrm>
            <a:off x="539750" y="2112963"/>
            <a:ext cx="328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美国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[ </a:t>
            </a:r>
            <a:r>
              <a:rPr lang="en-US" altLang="zh-CN" sz="1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ASHLY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专业级处理及周边设备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9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013" y="2852738"/>
            <a:ext cx="35655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91" descr="!cid_018401c93e2d$181d17a0$1700a8c0@joyc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27653" name="Picture 8" descr="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6963" y="1125538"/>
            <a:ext cx="3657600" cy="405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000125" y="2622550"/>
            <a:ext cx="3292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分频器系列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&gt;&gt;&gt;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itchFamily="2" charset="-122"/>
              <a:ea typeface="宋体" charset="-122"/>
            </a:endParaRPr>
          </a:p>
        </p:txBody>
      </p:sp>
      <p:sp>
        <p:nvSpPr>
          <p:cNvPr id="27655" name="Text Box 11"/>
          <p:cNvSpPr txBox="1">
            <a:spLocks noChangeArrowheads="1"/>
          </p:cNvSpPr>
          <p:nvPr/>
        </p:nvSpPr>
        <p:spPr bwMode="auto">
          <a:xfrm>
            <a:off x="611188" y="5453063"/>
            <a:ext cx="7961312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spcBef>
                <a:spcPct val="50000"/>
              </a:spcBef>
            </a:pP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XR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系列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II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分频器的滤波器斜率为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24dB/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倍频程，分频频率和响应可无穷变化，所有输入和输出均配有 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XLR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、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1/4"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立体声直插和端子接头式连接器。每一通道均具有输出静音开关，使设置操作更为精确、方便，同时配有一个峰值过载显示器对电路中的监测点进行检测，保证在低失真条件下工作。面板上的一个带发光二极管显示器的凹陷式开关用于正常或 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"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十等分</a:t>
            </a:r>
            <a:r>
              <a:rPr lang="en-US" altLang="zh-CN" sz="1200">
                <a:latin typeface="方正粗活意简体" pitchFamily="65" charset="-122"/>
                <a:ea typeface="方正粗活意简体" pitchFamily="65" charset="-122"/>
              </a:rPr>
              <a:t>" </a:t>
            </a:r>
            <a:r>
              <a:rPr lang="zh-CN" altLang="en-US" sz="1200">
                <a:latin typeface="方正粗活意简体" pitchFamily="65" charset="-122"/>
                <a:ea typeface="方正粗活意简体" pitchFamily="65" charset="-122"/>
              </a:rPr>
              <a:t>频率选择。</a:t>
            </a:r>
            <a:r>
              <a:rPr lang="zh-CN" altLang="en-US">
                <a:latin typeface="方正粗活意简体" pitchFamily="65" charset="-122"/>
                <a:ea typeface="方正粗活意简体" pitchFamily="65" charset="-122"/>
              </a:rPr>
              <a:t> </a:t>
            </a:r>
          </a:p>
        </p:txBody>
      </p:sp>
      <p:pic>
        <p:nvPicPr>
          <p:cNvPr id="27656" name="图片 9" descr="ASHLY-new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1700213"/>
            <a:ext cx="29289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TextBox 10"/>
          <p:cNvSpPr txBox="1">
            <a:spLocks noChangeArrowheads="1"/>
          </p:cNvSpPr>
          <p:nvPr/>
        </p:nvSpPr>
        <p:spPr bwMode="auto">
          <a:xfrm>
            <a:off x="539750" y="2112963"/>
            <a:ext cx="3286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美国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[ </a:t>
            </a:r>
            <a:r>
              <a:rPr lang="en-US" altLang="zh-CN" sz="1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ASHLY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] 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专业级处理及周边设备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8" descr="PYKO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565400"/>
            <a:ext cx="74168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图片 91" descr="!cid_018401c93e2d$181d17a0$1700a8c0@joyc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28677" name="图片 4" descr="Digigram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1268413"/>
            <a:ext cx="2509838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 Box 9"/>
          <p:cNvSpPr txBox="1">
            <a:spLocks noChangeArrowheads="1"/>
          </p:cNvSpPr>
          <p:nvPr/>
        </p:nvSpPr>
        <p:spPr bwMode="auto">
          <a:xfrm>
            <a:off x="3348038" y="1873250"/>
            <a:ext cx="5327650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kumimoji="1" lang="zh-CN" altLang="en-US" sz="1400">
                <a:latin typeface="方正粗活意简体" pitchFamily="65" charset="-122"/>
                <a:ea typeface="方正粗活意简体" pitchFamily="65" charset="-122"/>
              </a:rPr>
              <a:t>电 缆 及 接 头声 卡 及 应 用 软 件 的 开 发音 网 音 频 操 作 系 统</a:t>
            </a:r>
          </a:p>
          <a:p>
            <a:pPr>
              <a:lnSpc>
                <a:spcPts val="2200"/>
              </a:lnSpc>
            </a:pPr>
            <a:r>
              <a:rPr kumimoji="1" lang="zh-CN" altLang="en-US" sz="1400">
                <a:latin typeface="方正粗活意简体" pitchFamily="65" charset="-122"/>
                <a:ea typeface="方正粗活意简体" pitchFamily="65" charset="-122"/>
              </a:rPr>
              <a:t>网 络 音 频 设 备 和 技 术声 卡</a:t>
            </a:r>
            <a:r>
              <a:rPr kumimoji="1" lang="en-US" altLang="zh-CN" sz="1400">
                <a:latin typeface="方正粗活意简体" pitchFamily="65" charset="-122"/>
                <a:ea typeface="方正粗活意简体" pitchFamily="65" charset="-122"/>
              </a:rPr>
              <a:t>USB </a:t>
            </a:r>
            <a:r>
              <a:rPr kumimoji="1" lang="zh-CN" altLang="en-US" sz="1400">
                <a:latin typeface="方正粗活意简体" pitchFamily="65" charset="-122"/>
                <a:ea typeface="方正粗活意简体" pitchFamily="65" charset="-122"/>
              </a:rPr>
              <a:t>音 频 接 口</a:t>
            </a:r>
            <a:endParaRPr kumimoji="1" lang="en-US" altLang="zh-HK" sz="1400">
              <a:latin typeface="方正粗活意简体" pitchFamily="65" charset="-122"/>
              <a:ea typeface="方正粗活意简体" pitchFamily="65" charset="-122"/>
            </a:endParaRPr>
          </a:p>
          <a:p>
            <a:pPr>
              <a:spcBef>
                <a:spcPct val="50000"/>
              </a:spcBef>
            </a:pPr>
            <a:endParaRPr lang="zh-CN" altLang="en-US" sz="1400">
              <a:latin typeface="方正粗活意简体" pitchFamily="65" charset="-122"/>
              <a:ea typeface="方正粗活意简体" pitchFamily="65" charset="-122"/>
            </a:endParaRPr>
          </a:p>
        </p:txBody>
      </p:sp>
      <p:sp>
        <p:nvSpPr>
          <p:cNvPr id="28679" name="Text Box 10"/>
          <p:cNvSpPr txBox="1">
            <a:spLocks noChangeArrowheads="1"/>
          </p:cNvSpPr>
          <p:nvPr/>
        </p:nvSpPr>
        <p:spPr bwMode="auto">
          <a:xfrm>
            <a:off x="3348038" y="1268413"/>
            <a:ext cx="5292725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200"/>
              </a:lnSpc>
              <a:spcBef>
                <a:spcPct val="50000"/>
              </a:spcBef>
            </a:pPr>
            <a:r>
              <a:rPr kumimoji="1" lang="en-US" altLang="zh-CN" sz="1400">
                <a:latin typeface="方正粗活意简体" pitchFamily="65" charset="-122"/>
                <a:ea typeface="方正粗活意简体" pitchFamily="65" charset="-122"/>
              </a:rPr>
              <a:t>Digigram </a:t>
            </a:r>
            <a:r>
              <a:rPr kumimoji="1" lang="zh-CN" altLang="en-US" sz="1400">
                <a:latin typeface="方正粗活意简体" pitchFamily="65" charset="-122"/>
                <a:ea typeface="方正粗活意简体" pitchFamily="65" charset="-122"/>
              </a:rPr>
              <a:t>是 世 界 三 大 数 字 音 频 信 号 广 播 及 分 配 传 输 网 络 之 一 的技 术 拥 有 人 及 生 产 厂 家。生 产 的 产 品 包 括：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pic>
        <p:nvPicPr>
          <p:cNvPr id="29700" name="图片 10" descr="LightVipe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0" y="1749425"/>
            <a:ext cx="3833813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14"/>
          <p:cNvSpPr txBox="1">
            <a:spLocks noChangeArrowheads="1"/>
          </p:cNvSpPr>
          <p:nvPr/>
        </p:nvSpPr>
        <p:spPr bwMode="auto">
          <a:xfrm>
            <a:off x="525463" y="3232150"/>
            <a:ext cx="4262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美国 </a:t>
            </a:r>
            <a:r>
              <a:rPr lang="en-US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[ </a:t>
            </a:r>
            <a:r>
              <a:rPr lang="en-US" altLang="zh-CN" sz="2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LightViper</a:t>
            </a:r>
            <a:r>
              <a:rPr lang="en-US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 ] </a:t>
            </a:r>
          </a:p>
          <a:p>
            <a:pPr algn="ctr"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舞台讯号光纤传送系统</a:t>
            </a:r>
          </a:p>
        </p:txBody>
      </p:sp>
      <p:pic>
        <p:nvPicPr>
          <p:cNvPr id="29702" name="Picture 8" descr="LI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388" y="4581525"/>
            <a:ext cx="38100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图片 7" descr="LightViper-P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38" y="1643063"/>
            <a:ext cx="33655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4" name="TextBox 24"/>
          <p:cNvSpPr txBox="1">
            <a:spLocks noChangeArrowheads="1"/>
          </p:cNvSpPr>
          <p:nvPr/>
        </p:nvSpPr>
        <p:spPr bwMode="auto">
          <a:xfrm>
            <a:off x="0" y="1717675"/>
            <a:ext cx="4260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德国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[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苏马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]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专业视频连接线材及配件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 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itchFamily="2" charset="-122"/>
              <a:ea typeface="宋体" charset="-122"/>
            </a:endParaRPr>
          </a:p>
        </p:txBody>
      </p:sp>
      <p:pic>
        <p:nvPicPr>
          <p:cNvPr id="30725" name="图片 7" descr="0805051657395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7850" y="1292225"/>
            <a:ext cx="3622675" cy="498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图片 8" descr="sommer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5900" y="4006850"/>
            <a:ext cx="38100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95263" y="2606675"/>
            <a:ext cx="38798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音视频连接线材及配件</a:t>
            </a:r>
            <a:r>
              <a:rPr lang="en-US" altLang="zh-CN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&gt;&gt;&gt;</a:t>
            </a:r>
            <a:endParaRPr lang="zh-CN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itchFamily="2" charset="-122"/>
              <a:ea typeface="宋体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4" name="TextBox 28"/>
          <p:cNvSpPr txBox="1">
            <a:spLocks noChangeArrowheads="1"/>
          </p:cNvSpPr>
          <p:nvPr/>
        </p:nvSpPr>
        <p:spPr bwMode="auto">
          <a:xfrm>
            <a:off x="528638" y="2828925"/>
            <a:ext cx="32750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德国 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[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史达敏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] </a:t>
            </a:r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数字会议系统</a:t>
            </a:r>
            <a:r>
              <a:rPr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宋体" charset="-122"/>
              </a:rPr>
              <a:t> 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itchFamily="2" charset="-122"/>
              <a:ea typeface="宋体" charset="-122"/>
            </a:endParaRPr>
          </a:p>
        </p:txBody>
      </p:sp>
      <p:pic>
        <p:nvPicPr>
          <p:cNvPr id="31749" name="图片 6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9750" y="1982788"/>
            <a:ext cx="38100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图片 7" descr="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9750" y="4130675"/>
            <a:ext cx="3810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图片 8" descr="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3475" y="4867275"/>
            <a:ext cx="18954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图片 9" descr="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3397250"/>
            <a:ext cx="1876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图片 11" descr="Stemin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613" y="1138238"/>
            <a:ext cx="2655887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18"/>
          <p:cNvSpPr>
            <a:spLocks noChangeArrowheads="1"/>
          </p:cNvSpPr>
          <p:nvPr/>
        </p:nvSpPr>
        <p:spPr bwMode="ltGray">
          <a:xfrm>
            <a:off x="971550" y="1516063"/>
            <a:ext cx="5311775" cy="688975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9215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5123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sp>
        <p:nvSpPr>
          <p:cNvPr id="5124" name="Rectangle 2"/>
          <p:cNvSpPr>
            <a:spLocks noGrp="1" noChangeArrowheads="1"/>
          </p:cNvSpPr>
          <p:nvPr>
            <p:ph idx="1"/>
          </p:nvPr>
        </p:nvSpPr>
        <p:spPr bwMode="black">
          <a:xfrm>
            <a:off x="971550" y="1125538"/>
            <a:ext cx="7824788" cy="5111750"/>
          </a:xfrm>
        </p:spPr>
        <p:txBody>
          <a:bodyPr/>
          <a:lstStyle/>
          <a:p>
            <a:pPr eaLnBrk="1" hangingPunct="1">
              <a:lnSpc>
                <a:spcPts val="8000"/>
              </a:lnSpc>
              <a:buFontTx/>
              <a:buNone/>
            </a:pPr>
            <a:r>
              <a:rPr lang="zh-CN" altLang="en-US" sz="2400" smtClean="0">
                <a:latin typeface="华文细黑" pitchFamily="2" charset="-122"/>
                <a:ea typeface="华文细黑" pitchFamily="2" charset="-122"/>
              </a:rPr>
              <a:t>网络联系方式</a:t>
            </a:r>
            <a:endParaRPr lang="en-US" altLang="zh-CN" sz="2400" smtClean="0">
              <a:latin typeface="华文细黑" pitchFamily="2" charset="-122"/>
              <a:ea typeface="华文细黑" pitchFamily="2" charset="-122"/>
            </a:endParaRPr>
          </a:p>
          <a:p>
            <a:pPr eaLnBrk="1" hangingPunct="1">
              <a:lnSpc>
                <a:spcPts val="3500"/>
              </a:lnSpc>
              <a:buFont typeface="Wingdings" pitchFamily="2" charset="2"/>
              <a:buChar char="l"/>
            </a:pPr>
            <a:r>
              <a:rPr lang="en-US" altLang="zh-CN" sz="2000" smtClean="0">
                <a:ea typeface="宋体" pitchFamily="2" charset="-122"/>
              </a:rPr>
              <a:t>eadhk@ead.cn</a:t>
            </a:r>
            <a:r>
              <a:rPr lang="zh-CN" altLang="en-US" sz="2000" smtClean="0">
                <a:ea typeface="宋体" pitchFamily="2" charset="-122"/>
              </a:rPr>
              <a:t> 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zh-CN" altLang="en-US" sz="2000" smtClean="0">
                <a:ea typeface="宋体" pitchFamily="2" charset="-122"/>
              </a:rPr>
              <a:t>香港</a:t>
            </a:r>
            <a:r>
              <a:rPr lang="en-US" altLang="zh-CN" sz="2000" smtClean="0">
                <a:ea typeface="宋体" pitchFamily="2" charset="-122"/>
              </a:rPr>
              <a:t>) </a:t>
            </a:r>
            <a:r>
              <a:rPr lang="zh-CN" altLang="en-US" sz="2000" smtClean="0">
                <a:ea typeface="宋体" pitchFamily="2" charset="-122"/>
              </a:rPr>
              <a:t> </a:t>
            </a:r>
            <a:r>
              <a:rPr lang="en-US" altLang="zh-CN" sz="2000" smtClean="0">
                <a:ea typeface="宋体" pitchFamily="2" charset="-122"/>
              </a:rPr>
              <a:t>ead@ead.cn</a:t>
            </a:r>
            <a:r>
              <a:rPr lang="zh-CN" altLang="en-US" sz="2000" smtClean="0">
                <a:ea typeface="宋体" pitchFamily="2" charset="-122"/>
              </a:rPr>
              <a:t> 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zh-CN" altLang="en-US" sz="2000" smtClean="0">
                <a:ea typeface="宋体" pitchFamily="2" charset="-122"/>
              </a:rPr>
              <a:t>广州</a:t>
            </a:r>
            <a:r>
              <a:rPr lang="en-US" altLang="zh-CN" sz="2000" smtClean="0">
                <a:ea typeface="宋体" pitchFamily="2" charset="-122"/>
              </a:rPr>
              <a:t>)       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Char char="l"/>
            </a:pPr>
            <a:r>
              <a:rPr lang="en-US" altLang="zh-CN" sz="2000" smtClean="0">
                <a:ea typeface="宋体" pitchFamily="2" charset="-122"/>
              </a:rPr>
              <a:t> eadbj@ead.cn</a:t>
            </a:r>
            <a:r>
              <a:rPr lang="zh-CN" altLang="en-US" sz="2000" smtClean="0">
                <a:ea typeface="宋体" pitchFamily="2" charset="-122"/>
              </a:rPr>
              <a:t> 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zh-CN" altLang="en-US" sz="2000" smtClean="0">
                <a:ea typeface="宋体" pitchFamily="2" charset="-122"/>
              </a:rPr>
              <a:t>北京</a:t>
            </a:r>
            <a:r>
              <a:rPr lang="en-US" altLang="zh-CN" sz="2000" smtClean="0">
                <a:ea typeface="宋体" pitchFamily="2" charset="-122"/>
              </a:rPr>
              <a:t>)   eadsh@ead.cn</a:t>
            </a:r>
            <a:r>
              <a:rPr lang="zh-CN" altLang="en-US" sz="2000" smtClean="0">
                <a:ea typeface="宋体" pitchFamily="2" charset="-122"/>
              </a:rPr>
              <a:t>  </a:t>
            </a:r>
            <a:r>
              <a:rPr lang="en-US" altLang="zh-CN" sz="2000" smtClean="0">
                <a:ea typeface="宋体" pitchFamily="2" charset="-122"/>
              </a:rPr>
              <a:t>(</a:t>
            </a:r>
            <a:r>
              <a:rPr lang="zh-CN" altLang="en-US" sz="2000" smtClean="0">
                <a:ea typeface="宋体" pitchFamily="2" charset="-122"/>
              </a:rPr>
              <a:t>上海</a:t>
            </a:r>
            <a:r>
              <a:rPr lang="en-US" altLang="zh-CN" sz="2000" smtClean="0">
                <a:ea typeface="宋体" pitchFamily="2" charset="-122"/>
              </a:rPr>
              <a:t>)  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Char char="l"/>
            </a:pPr>
            <a:r>
              <a:rPr lang="en-US" altLang="zh-CN" sz="2000" smtClean="0">
                <a:ea typeface="宋体" pitchFamily="2" charset="-122"/>
              </a:rPr>
              <a:t> </a:t>
            </a:r>
            <a:r>
              <a:rPr lang="zh-CN" altLang="en-US" sz="2000" smtClean="0">
                <a:ea typeface="宋体" pitchFamily="2" charset="-122"/>
              </a:rPr>
              <a:t>技术支持邮件地址</a:t>
            </a:r>
            <a:r>
              <a:rPr lang="en-US" altLang="zh-CN" sz="2000" smtClean="0">
                <a:ea typeface="宋体" pitchFamily="2" charset="-122"/>
              </a:rPr>
              <a:t>:support@ead.cn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Char char="l"/>
            </a:pPr>
            <a:r>
              <a:rPr lang="zh-CN" altLang="en-US" sz="2000" smtClean="0">
                <a:ea typeface="华文细黑" pitchFamily="2" charset="-122"/>
              </a:rPr>
              <a:t>东汇官网：</a:t>
            </a:r>
            <a:r>
              <a:rPr lang="en-US" altLang="zh-CN" sz="2000" smtClean="0">
                <a:ea typeface="华文细黑" pitchFamily="2" charset="-122"/>
              </a:rPr>
              <a:t>www.ead.cn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Char char="l"/>
            </a:pPr>
            <a:r>
              <a:rPr lang="zh-CN" altLang="en-US" sz="2000" smtClean="0">
                <a:ea typeface="华文细黑" pitchFamily="2" charset="-122"/>
              </a:rPr>
              <a:t>东汇技术支持中心论坛：</a:t>
            </a:r>
            <a:r>
              <a:rPr lang="en-US" altLang="zh-CN" sz="2000" smtClean="0">
                <a:ea typeface="华文细黑" pitchFamily="2" charset="-122"/>
              </a:rPr>
              <a:t>http://www.eadbbs.com:8011/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Char char="l"/>
            </a:pPr>
            <a:r>
              <a:rPr lang="zh-CN" altLang="en-US" sz="2000" smtClean="0">
                <a:ea typeface="华文细黑" pitchFamily="2" charset="-122"/>
              </a:rPr>
              <a:t>东汇淘宝：</a:t>
            </a:r>
            <a:r>
              <a:rPr lang="en-US" altLang="zh-CN" sz="2000" smtClean="0">
                <a:ea typeface="华文细黑" pitchFamily="2" charset="-122"/>
              </a:rPr>
              <a:t>http://gzead.taobao.com/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Char char="l"/>
            </a:pPr>
            <a:r>
              <a:rPr lang="zh-CN" altLang="en-US" sz="2000" smtClean="0">
                <a:ea typeface="华文细黑" pitchFamily="2" charset="-122"/>
              </a:rPr>
              <a:t>东汇微薄：</a:t>
            </a:r>
            <a:r>
              <a:rPr lang="en-US" altLang="zh-CN" sz="2000" smtClean="0">
                <a:ea typeface="华文细黑" pitchFamily="2" charset="-122"/>
              </a:rPr>
              <a:t>http://www.weibo.com/eadhk</a:t>
            </a:r>
          </a:p>
          <a:p>
            <a:pPr eaLnBrk="1" hangingPunct="1">
              <a:lnSpc>
                <a:spcPts val="3500"/>
              </a:lnSpc>
              <a:buFont typeface="Wingdings" pitchFamily="2" charset="2"/>
              <a:buChar char="l"/>
            </a:pPr>
            <a:r>
              <a:rPr lang="zh-CN" altLang="en-US" sz="2000" smtClean="0">
                <a:ea typeface="华文细黑" pitchFamily="2" charset="-122"/>
              </a:rPr>
              <a:t>东汇技术支持中心论坛微薄：</a:t>
            </a:r>
            <a:r>
              <a:rPr lang="en-US" altLang="zh-CN" sz="2000" smtClean="0">
                <a:ea typeface="华文细黑" pitchFamily="2" charset="-122"/>
              </a:rPr>
              <a:t>http://weibo.com/dongwei2011</a:t>
            </a:r>
          </a:p>
        </p:txBody>
      </p:sp>
      <p:pic>
        <p:nvPicPr>
          <p:cNvPr id="5125" name="图片 10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AutoShape 20"/>
          <p:cNvSpPr>
            <a:spLocks noChangeArrowheads="1"/>
          </p:cNvSpPr>
          <p:nvPr/>
        </p:nvSpPr>
        <p:spPr bwMode="ltGray">
          <a:xfrm>
            <a:off x="971550" y="1989138"/>
            <a:ext cx="5292725" cy="1651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5" name="AutoShape 21"/>
          <p:cNvSpPr>
            <a:spLocks noChangeArrowheads="1"/>
          </p:cNvSpPr>
          <p:nvPr/>
        </p:nvSpPr>
        <p:spPr bwMode="ltGray">
          <a:xfrm>
            <a:off x="971550" y="1557338"/>
            <a:ext cx="5292725" cy="1651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268760"/>
            <a:ext cx="6768752" cy="4898884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8" name="图片 7" descr="工程业绩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7066" y="1268760"/>
            <a:ext cx="6865012" cy="4968552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7987" y="1275294"/>
            <a:ext cx="6908624" cy="5000118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5916" y="1275716"/>
            <a:ext cx="6903768" cy="4996604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8790" y="1280287"/>
            <a:ext cx="6749595" cy="4885017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2373" y="1272952"/>
            <a:ext cx="6780254" cy="4907210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5940" y="1287606"/>
            <a:ext cx="6690270" cy="4842084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0215" y="1283616"/>
            <a:ext cx="6765520" cy="4896546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1483" y="1268758"/>
            <a:ext cx="6566534" cy="4752530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58241" y="1287808"/>
            <a:ext cx="6566534" cy="4752530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57" descr="绿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475" y="404813"/>
            <a:ext cx="23622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30" descr="!cid_018401c93e2d$181d17a0$1700a8c0@joyc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27088" y="1382713"/>
            <a:ext cx="21605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代理产品如下</a:t>
            </a:r>
          </a:p>
        </p:txBody>
      </p:sp>
      <p:pic>
        <p:nvPicPr>
          <p:cNvPr id="6150" name="图片 44" descr="ADC-LOGO N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" y="2276475"/>
            <a:ext cx="14716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TextBox 45"/>
          <p:cNvSpPr txBox="1"/>
          <p:nvPr/>
        </p:nvSpPr>
        <p:spPr>
          <a:xfrm>
            <a:off x="539750" y="3716338"/>
            <a:ext cx="1800225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英国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[ </a:t>
            </a:r>
            <a:r>
              <a:rPr lang="en-US" altLang="zh-CN" b="1" dirty="0">
                <a:latin typeface="+mj-lt"/>
                <a:ea typeface="华文细黑" pitchFamily="2" charset="-122"/>
              </a:rPr>
              <a:t>ADC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 ] </a:t>
            </a:r>
          </a:p>
          <a:p>
            <a:pPr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专业扬声器系统</a:t>
            </a:r>
          </a:p>
        </p:txBody>
      </p:sp>
      <p:pic>
        <p:nvPicPr>
          <p:cNvPr id="6152" name="图片 46" descr="appLOGO副本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48038" y="2276475"/>
            <a:ext cx="16557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图片 47" descr="APB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2273300"/>
            <a:ext cx="2808288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图片 50" descr="AshlyAudioLogo-hr.t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9338" y="5040313"/>
            <a:ext cx="38163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图片 51" descr="ALTAIR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9750" y="4292600"/>
            <a:ext cx="3744913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TextBox 52"/>
          <p:cNvSpPr txBox="1"/>
          <p:nvPr/>
        </p:nvSpPr>
        <p:spPr>
          <a:xfrm>
            <a:off x="3101975" y="3716338"/>
            <a:ext cx="2262188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中国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[ </a:t>
            </a:r>
            <a:r>
              <a:rPr lang="en-US" altLang="zh-CN" b="1" dirty="0">
                <a:latin typeface="+mj-lt"/>
                <a:ea typeface="华文细黑" pitchFamily="2" charset="-122"/>
              </a:rPr>
              <a:t>APP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 ]</a:t>
            </a:r>
          </a:p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专业数字功率放大器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011863" y="3716338"/>
            <a:ext cx="2493962" cy="6477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美国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[ </a:t>
            </a:r>
            <a:r>
              <a:rPr lang="en-US" altLang="zh-CN" b="1" dirty="0">
                <a:latin typeface="+mj-lt"/>
                <a:ea typeface="华文细黑" pitchFamily="2" charset="-122"/>
              </a:rPr>
              <a:t>APB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 ] </a:t>
            </a:r>
          </a:p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高质素现场演出调音台</a:t>
            </a:r>
          </a:p>
        </p:txBody>
      </p:sp>
      <p:sp>
        <p:nvSpPr>
          <p:cNvPr id="6158" name="TextBox 54"/>
          <p:cNvSpPr txBox="1">
            <a:spLocks noChangeArrowheads="1"/>
          </p:cNvSpPr>
          <p:nvPr/>
        </p:nvSpPr>
        <p:spPr bwMode="auto">
          <a:xfrm>
            <a:off x="611188" y="5951538"/>
            <a:ext cx="3452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 西班牙 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[ </a:t>
            </a:r>
            <a:r>
              <a:rPr lang="en-US" altLang="zh-CN" b="1">
                <a:ea typeface="华文细黑" pitchFamily="2" charset="-122"/>
              </a:rPr>
              <a:t>ALTAIR 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]</a:t>
            </a:r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内部通讯系统 </a:t>
            </a:r>
          </a:p>
          <a:p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4800600" y="5949950"/>
            <a:ext cx="411003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美国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[ </a:t>
            </a:r>
            <a:r>
              <a:rPr lang="en-US" altLang="zh-CN" b="1" dirty="0">
                <a:latin typeface="+mj-lt"/>
                <a:ea typeface="华文细黑" pitchFamily="2" charset="-122"/>
              </a:rPr>
              <a:t>ASHLY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] 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专业级处理及周边设备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96636" y="1289166"/>
            <a:ext cx="6737318" cy="4876138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9795" y="1284759"/>
            <a:ext cx="6724460" cy="4866828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6" name="图片 5" descr="工程业绩-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67272" y="1282477"/>
            <a:ext cx="6676472" cy="4832097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89373" y="1284838"/>
            <a:ext cx="6660554" cy="4820578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7" name="图片 6" descr="工程业绩-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081" y="1283099"/>
            <a:ext cx="6687988" cy="4840432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287810"/>
            <a:ext cx="6724462" cy="4866830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12032" y="1274093"/>
            <a:ext cx="6739036" cy="4877378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1356" y="1278765"/>
            <a:ext cx="6764188" cy="4895582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91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" name="Rectangle 35"/>
          <p:cNvSpPr txBox="1">
            <a:spLocks noChangeArrowheads="1"/>
          </p:cNvSpPr>
          <p:nvPr/>
        </p:nvSpPr>
        <p:spPr bwMode="gray">
          <a:xfrm>
            <a:off x="1077913" y="188913"/>
            <a:ext cx="6302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东    汇    传    播    拓    展    有    限    公    司 </a:t>
            </a:r>
            <a: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/>
            </a:r>
            <a:br>
              <a:rPr lang="en-US" altLang="zh-CN" sz="20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</a:br>
            <a:r>
              <a:rPr lang="en-US" altLang="zh-CN" sz="1500" b="1" kern="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cs typeface="+mj-cs"/>
              </a:rPr>
              <a:t>EASTERN  ACOUSTIC DEVELOPMENT LIMITED</a:t>
            </a:r>
            <a:endParaRPr lang="zh-CN" altLang="en-US" sz="1500" kern="0" dirty="0">
              <a:solidFill>
                <a:srgbClr val="000000"/>
              </a:solidFill>
              <a:latin typeface="+mj-lt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288" y="1557338"/>
            <a:ext cx="576262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spc="1000" dirty="0">
                <a:latin typeface="方正粗活意简体" pitchFamily="65" charset="-122"/>
                <a:ea typeface="方正粗活意简体" pitchFamily="65" charset="-122"/>
              </a:rPr>
              <a:t>工程案例</a:t>
            </a:r>
          </a:p>
        </p:txBody>
      </p:sp>
      <p:pic>
        <p:nvPicPr>
          <p:cNvPr id="5" name="图片 4" descr="工程业绩-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8599" y="1285468"/>
            <a:ext cx="6768752" cy="4898886"/>
          </a:xfrm>
          <a:prstGeom prst="rect">
            <a:avLst/>
          </a:prstGeom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6" descr="白图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175" y="3500438"/>
            <a:ext cx="3436938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图片 7" descr="白图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1775" y="5054600"/>
            <a:ext cx="3436938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419872" y="3573016"/>
            <a:ext cx="5544616" cy="5549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ts val="4000"/>
              </a:lnSpc>
              <a:defRPr/>
            </a:pPr>
            <a:r>
              <a:rPr lang="zh-CN" altLang="en-US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宋体" charset="-122"/>
              </a:rPr>
              <a:t>如需了解详细资料请与我司联系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42768" y="2492896"/>
            <a:ext cx="2593528" cy="10464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b="1" spc="3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宋体" charset="-122"/>
              </a:rPr>
              <a:t>谢谢观看</a:t>
            </a:r>
            <a:endParaRPr lang="en-US" altLang="zh-CN" sz="4400" b="1" spc="3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a typeface="宋体" charset="-122"/>
            </a:endParaRPr>
          </a:p>
          <a:p>
            <a:pPr>
              <a:defRPr/>
            </a:pPr>
            <a:endParaRPr lang="zh-CN" altLang="en-US" dirty="0">
              <a:ea typeface="宋体" charset="-122"/>
            </a:endParaRPr>
          </a:p>
        </p:txBody>
      </p:sp>
      <p:pic>
        <p:nvPicPr>
          <p:cNvPr id="32774" name="图片 11" descr="!cid_018401c93e2d$181d17a0$1700a8c0@joyc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188" y="4868863"/>
            <a:ext cx="83978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77" descr="蓝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475" y="1230313"/>
            <a:ext cx="2362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55" descr="!cid_018401c93e2d$181d17a0$1700a8c0@joyc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27088" y="1382713"/>
            <a:ext cx="21605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itchFamily="2" charset="-122"/>
                <a:ea typeface="华文细黑" pitchFamily="2" charset="-122"/>
              </a:rPr>
              <a:t>代理产品如下</a:t>
            </a:r>
          </a:p>
        </p:txBody>
      </p:sp>
      <p:pic>
        <p:nvPicPr>
          <p:cNvPr id="7174" name="图片 78" descr="Digigram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2390775"/>
            <a:ext cx="2381250" cy="110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TextBox 79"/>
          <p:cNvSpPr txBox="1">
            <a:spLocks noChangeArrowheads="1"/>
          </p:cNvSpPr>
          <p:nvPr/>
        </p:nvSpPr>
        <p:spPr bwMode="auto">
          <a:xfrm>
            <a:off x="712788" y="3586163"/>
            <a:ext cx="2058987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法国 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[ </a:t>
            </a:r>
            <a:r>
              <a:rPr lang="en-US" altLang="zh-CN" b="1">
                <a:ea typeface="华文细黑" pitchFamily="2" charset="-122"/>
              </a:rPr>
              <a:t>Digigram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 ] </a:t>
            </a:r>
          </a:p>
          <a:p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数字网络控制系统</a:t>
            </a:r>
          </a:p>
          <a:p>
            <a:endParaRPr lang="zh-CN" altLang="en-US"/>
          </a:p>
        </p:txBody>
      </p:sp>
      <p:pic>
        <p:nvPicPr>
          <p:cNvPr id="7176" name="图片 80" descr="LightViper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795838"/>
            <a:ext cx="244792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图片 81" descr="RDL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2500" y="2403475"/>
            <a:ext cx="2519363" cy="105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" name="图片 82" descr="Stemin.gi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9563" y="2276475"/>
            <a:ext cx="19494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图片 83" descr="Sommer-cable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2138" y="4835525"/>
            <a:ext cx="331152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0" name="图片 84" descr="phoebus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59563" y="4508500"/>
            <a:ext cx="19446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" name="TextBox 86"/>
          <p:cNvSpPr txBox="1"/>
          <p:nvPr/>
        </p:nvSpPr>
        <p:spPr>
          <a:xfrm>
            <a:off x="3517900" y="3575050"/>
            <a:ext cx="278288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美国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[ </a:t>
            </a:r>
            <a:r>
              <a:rPr lang="en-US" altLang="zh-CN" b="1" dirty="0">
                <a:latin typeface="+mj-lt"/>
                <a:ea typeface="华文细黑" pitchFamily="2" charset="-122"/>
              </a:rPr>
              <a:t>RDL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 ] </a:t>
            </a:r>
          </a:p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专业音频及视频控制模块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654800" y="3575050"/>
            <a:ext cx="19129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德国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[ </a:t>
            </a:r>
            <a:r>
              <a:rPr lang="en-US" altLang="zh-CN" b="1" dirty="0">
                <a:latin typeface="+mj-lt"/>
                <a:ea typeface="华文细黑" pitchFamily="2" charset="-122"/>
              </a:rPr>
              <a:t>STEMIN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 ] </a:t>
            </a:r>
          </a:p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数字会议系统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39750" y="5445125"/>
            <a:ext cx="25511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美国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[ </a:t>
            </a:r>
            <a:r>
              <a:rPr lang="en-US" altLang="zh-CN" b="1" dirty="0" err="1">
                <a:latin typeface="+mj-lt"/>
                <a:ea typeface="华文细黑" pitchFamily="2" charset="-122"/>
              </a:rPr>
              <a:t>LightViper</a:t>
            </a:r>
            <a:r>
              <a:rPr lang="en-US" altLang="zh-CN" b="1" dirty="0">
                <a:latin typeface="+mj-lt"/>
                <a:ea typeface="华文细黑" pitchFamily="2" charset="-122"/>
              </a:rPr>
              <a:t>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]</a:t>
            </a:r>
          </a:p>
          <a:p>
            <a:pPr algn="ctr">
              <a:defRPr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舞台讯号光纤传送系统</a:t>
            </a:r>
          </a:p>
        </p:txBody>
      </p:sp>
      <p:sp>
        <p:nvSpPr>
          <p:cNvPr id="7184" name="TextBox 89"/>
          <p:cNvSpPr txBox="1">
            <a:spLocks noChangeArrowheads="1"/>
          </p:cNvSpPr>
          <p:nvPr/>
        </p:nvSpPr>
        <p:spPr bwMode="auto">
          <a:xfrm>
            <a:off x="3619500" y="5445125"/>
            <a:ext cx="23209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德国 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[ </a:t>
            </a:r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苏玛 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] </a:t>
            </a:r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专业</a:t>
            </a:r>
            <a:endParaRPr lang="en-US" altLang="zh-CN" b="1"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视频连接线材及配件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b="1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185" name="TextBox 90"/>
          <p:cNvSpPr txBox="1">
            <a:spLocks noChangeArrowheads="1"/>
          </p:cNvSpPr>
          <p:nvPr/>
        </p:nvSpPr>
        <p:spPr bwMode="auto">
          <a:xfrm>
            <a:off x="6516688" y="5445125"/>
            <a:ext cx="23764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意大利 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[ </a:t>
            </a:r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菲巴斯 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]</a:t>
            </a:r>
          </a:p>
          <a:p>
            <a:pPr algn="ctr"/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会议及红外同传系统</a:t>
            </a:r>
            <a:r>
              <a:rPr lang="en-US" altLang="zh-CN" b="1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b="1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右箭头标注 160"/>
          <p:cNvSpPr/>
          <p:nvPr/>
        </p:nvSpPr>
        <p:spPr>
          <a:xfrm>
            <a:off x="251520" y="2429098"/>
            <a:ext cx="2304256" cy="1296144"/>
          </a:xfrm>
          <a:prstGeom prst="rightArrowCallou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8197" name="Picture 2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2420938"/>
            <a:ext cx="1689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图片 21" descr="!cid_018401c93e2d$181d17a0$1700a8c0@joyc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pic>
        <p:nvPicPr>
          <p:cNvPr id="8200" name="图片 67" descr="CA-09-05-nz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00338" y="2781300"/>
            <a:ext cx="6551612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图片 172" descr="弧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1341438"/>
            <a:ext cx="87852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202" name="Group 3"/>
          <p:cNvGrpSpPr>
            <a:grpSpLocks/>
          </p:cNvGrpSpPr>
          <p:nvPr/>
        </p:nvGrpSpPr>
        <p:grpSpPr bwMode="auto">
          <a:xfrm>
            <a:off x="3551238" y="1484313"/>
            <a:ext cx="660400" cy="668337"/>
            <a:chOff x="691" y="2077"/>
            <a:chExt cx="656" cy="663"/>
          </a:xfrm>
        </p:grpSpPr>
        <p:pic>
          <p:nvPicPr>
            <p:cNvPr id="8290" name="Picture 4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7" name="Oval 5"/>
            <p:cNvSpPr>
              <a:spLocks noChangeArrowheads="1"/>
            </p:cNvSpPr>
            <p:nvPr/>
          </p:nvSpPr>
          <p:spPr bwMode="gray">
            <a:xfrm>
              <a:off x="691" y="2077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8292" name="Group 6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8293" name="Group 7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8299" name="AutoShape 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00" name="AutoShape 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01" name="AutoShape 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02" name="AutoShape 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94" name="Group 12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8295" name="AutoShape 1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96" name="AutoShape 1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97" name="AutoShape 1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98" name="AutoShape 1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203" name="Group 17"/>
          <p:cNvGrpSpPr>
            <a:grpSpLocks/>
          </p:cNvGrpSpPr>
          <p:nvPr/>
        </p:nvGrpSpPr>
        <p:grpSpPr bwMode="auto">
          <a:xfrm>
            <a:off x="6227763" y="1484313"/>
            <a:ext cx="660400" cy="668337"/>
            <a:chOff x="1928" y="2072"/>
            <a:chExt cx="656" cy="663"/>
          </a:xfrm>
        </p:grpSpPr>
        <p:pic>
          <p:nvPicPr>
            <p:cNvPr id="8277" name="Picture 18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1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8279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8280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8286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87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88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89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81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8282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83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84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85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204" name="Group 31"/>
          <p:cNvGrpSpPr>
            <a:grpSpLocks/>
          </p:cNvGrpSpPr>
          <p:nvPr/>
        </p:nvGrpSpPr>
        <p:grpSpPr bwMode="auto">
          <a:xfrm>
            <a:off x="4859338" y="1484313"/>
            <a:ext cx="642937" cy="649287"/>
            <a:chOff x="3149" y="2079"/>
            <a:chExt cx="656" cy="662"/>
          </a:xfrm>
        </p:grpSpPr>
        <p:pic>
          <p:nvPicPr>
            <p:cNvPr id="8264" name="Picture 32" descr="circuler_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lt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" name="Oval 33"/>
            <p:cNvSpPr>
              <a:spLocks noChangeArrowheads="1"/>
            </p:cNvSpPr>
            <p:nvPr/>
          </p:nvSpPr>
          <p:spPr bwMode="ltGray">
            <a:xfrm>
              <a:off x="3149" y="2079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8266" name="Group 34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8267" name="Group 35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8273" name="AutoShape 3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74" name="AutoShape 3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75" name="AutoShape 3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76" name="AutoShape 3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68" name="Group 40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8269" name="AutoShape 4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70" name="AutoShape 4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71" name="AutoShape 4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72" name="AutoShape 4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205" name="Group 45"/>
          <p:cNvGrpSpPr>
            <a:grpSpLocks/>
          </p:cNvGrpSpPr>
          <p:nvPr/>
        </p:nvGrpSpPr>
        <p:grpSpPr bwMode="auto">
          <a:xfrm>
            <a:off x="7524750" y="1479550"/>
            <a:ext cx="647700" cy="654050"/>
            <a:chOff x="4385" y="2074"/>
            <a:chExt cx="656" cy="662"/>
          </a:xfrm>
        </p:grpSpPr>
        <p:pic>
          <p:nvPicPr>
            <p:cNvPr id="8251" name="Picture 46" descr="circuler_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9" name="Oval 47"/>
            <p:cNvSpPr>
              <a:spLocks noChangeArrowheads="1"/>
            </p:cNvSpPr>
            <p:nvPr/>
          </p:nvSpPr>
          <p:spPr bwMode="gray">
            <a:xfrm>
              <a:off x="4385" y="2074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8253" name="Group 48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8254" name="Group 49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8260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1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2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63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55" name="Group 54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8256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7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8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9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206" name="Group 17"/>
          <p:cNvGrpSpPr>
            <a:grpSpLocks/>
          </p:cNvGrpSpPr>
          <p:nvPr/>
        </p:nvGrpSpPr>
        <p:grpSpPr bwMode="auto">
          <a:xfrm>
            <a:off x="2255838" y="1465263"/>
            <a:ext cx="660400" cy="668337"/>
            <a:chOff x="1928" y="2072"/>
            <a:chExt cx="656" cy="663"/>
          </a:xfrm>
        </p:grpSpPr>
        <p:pic>
          <p:nvPicPr>
            <p:cNvPr id="8238" name="Picture 18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3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8240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8241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8247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8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9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50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42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8243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4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5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6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207" name="TextBox 244"/>
          <p:cNvSpPr txBox="1">
            <a:spLocks noChangeArrowheads="1"/>
          </p:cNvSpPr>
          <p:nvPr/>
        </p:nvSpPr>
        <p:spPr bwMode="auto">
          <a:xfrm>
            <a:off x="2339975" y="1619250"/>
            <a:ext cx="51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CA</a:t>
            </a:r>
            <a:endParaRPr lang="zh-CN" altLang="en-US" b="1"/>
          </a:p>
        </p:txBody>
      </p:sp>
      <p:sp>
        <p:nvSpPr>
          <p:cNvPr id="8208" name="TextBox 245"/>
          <p:cNvSpPr txBox="1">
            <a:spLocks noChangeArrowheads="1"/>
          </p:cNvSpPr>
          <p:nvPr/>
        </p:nvSpPr>
        <p:spPr bwMode="auto">
          <a:xfrm>
            <a:off x="3635375" y="1628775"/>
            <a:ext cx="506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HP</a:t>
            </a:r>
            <a:endParaRPr lang="zh-CN" altLang="en-US" b="1"/>
          </a:p>
        </p:txBody>
      </p:sp>
      <p:sp>
        <p:nvSpPr>
          <p:cNvPr id="8209" name="TextBox 246"/>
          <p:cNvSpPr txBox="1">
            <a:spLocks noChangeArrowheads="1"/>
          </p:cNvSpPr>
          <p:nvPr/>
        </p:nvSpPr>
        <p:spPr bwMode="auto">
          <a:xfrm>
            <a:off x="4932363" y="161925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PL</a:t>
            </a:r>
            <a:endParaRPr lang="zh-CN" altLang="en-US" b="1"/>
          </a:p>
        </p:txBody>
      </p:sp>
      <p:pic>
        <p:nvPicPr>
          <p:cNvPr id="8210" name="图片 89" descr="白图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6288" y="1238250"/>
            <a:ext cx="9874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1" name="TextBox 247"/>
          <p:cNvSpPr txBox="1">
            <a:spLocks noChangeArrowheads="1"/>
          </p:cNvSpPr>
          <p:nvPr/>
        </p:nvSpPr>
        <p:spPr bwMode="auto">
          <a:xfrm>
            <a:off x="6324600" y="1619250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EA</a:t>
            </a:r>
            <a:endParaRPr lang="zh-CN" altLang="en-US" b="1"/>
          </a:p>
        </p:txBody>
      </p:sp>
      <p:sp>
        <p:nvSpPr>
          <p:cNvPr id="8212" name="TextBox 248"/>
          <p:cNvSpPr txBox="1">
            <a:spLocks noChangeArrowheads="1"/>
          </p:cNvSpPr>
          <p:nvPr/>
        </p:nvSpPr>
        <p:spPr bwMode="auto">
          <a:xfrm>
            <a:off x="7677150" y="1619250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K</a:t>
            </a:r>
            <a:endParaRPr lang="zh-CN" altLang="en-US" b="1"/>
          </a:p>
        </p:txBody>
      </p:sp>
      <p:pic>
        <p:nvPicPr>
          <p:cNvPr id="8213" name="图片 173" descr="ADC-LOGO NR.gif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4213" y="1211263"/>
            <a:ext cx="1146175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214" name="Group 17"/>
          <p:cNvGrpSpPr>
            <a:grpSpLocks/>
          </p:cNvGrpSpPr>
          <p:nvPr/>
        </p:nvGrpSpPr>
        <p:grpSpPr bwMode="auto">
          <a:xfrm>
            <a:off x="671513" y="2471738"/>
            <a:ext cx="660400" cy="668337"/>
            <a:chOff x="1928" y="2072"/>
            <a:chExt cx="656" cy="663"/>
          </a:xfrm>
        </p:grpSpPr>
        <p:pic>
          <p:nvPicPr>
            <p:cNvPr id="8225" name="Picture 18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2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8227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8228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8234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5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6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7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29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8230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1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2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3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8215" name="TextBox 244"/>
          <p:cNvSpPr txBox="1">
            <a:spLocks noChangeArrowheads="1"/>
          </p:cNvSpPr>
          <p:nvPr/>
        </p:nvSpPr>
        <p:spPr bwMode="auto">
          <a:xfrm>
            <a:off x="703263" y="2605088"/>
            <a:ext cx="5556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/>
              <a:t>CA</a:t>
            </a:r>
            <a:endParaRPr lang="zh-CN" altLang="en-US" sz="2000" b="1"/>
          </a:p>
        </p:txBody>
      </p:sp>
      <p:sp>
        <p:nvSpPr>
          <p:cNvPr id="8216" name="TextBox 73"/>
          <p:cNvSpPr txBox="1">
            <a:spLocks noChangeArrowheads="1"/>
          </p:cNvSpPr>
          <p:nvPr/>
        </p:nvSpPr>
        <p:spPr bwMode="auto">
          <a:xfrm>
            <a:off x="-323850" y="3076575"/>
            <a:ext cx="2592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latin typeface="华文细黑" pitchFamily="2" charset="-122"/>
                <a:ea typeface="华文细黑" pitchFamily="2" charset="-122"/>
              </a:rPr>
              <a:t>系列二分频</a:t>
            </a:r>
            <a:endParaRPr lang="en-US" altLang="zh-CN" sz="1600" b="1"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600" b="1">
                <a:latin typeface="华文细黑" pitchFamily="2" charset="-122"/>
                <a:ea typeface="华文细黑" pitchFamily="2" charset="-122"/>
              </a:rPr>
              <a:t>及超低频音箱</a:t>
            </a:r>
          </a:p>
        </p:txBody>
      </p:sp>
      <p:sp>
        <p:nvSpPr>
          <p:cNvPr id="162" name="矩形 161"/>
          <p:cNvSpPr/>
          <p:nvPr/>
        </p:nvSpPr>
        <p:spPr>
          <a:xfrm>
            <a:off x="1691680" y="2429098"/>
            <a:ext cx="3312368" cy="12961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8" name="TextBox 87"/>
          <p:cNvSpPr txBox="1"/>
          <p:nvPr/>
        </p:nvSpPr>
        <p:spPr>
          <a:xfrm>
            <a:off x="1692275" y="2500313"/>
            <a:ext cx="3384550" cy="124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二分频共有六个型号。适合用于现场扩声的专业级二分频扬声器有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CA8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、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CA10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、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CA12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和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CA15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四个型号具有良好的频率响应和准确的高频定位特性。</a:t>
            </a:r>
            <a:endParaRPr lang="en-US" altLang="zh-CN" sz="1600" spc="50" dirty="0">
              <a:latin typeface="方正粗活意简体" pitchFamily="65" charset="-122"/>
              <a:ea typeface="方正粗活意简体" pitchFamily="65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251520" y="3717032"/>
            <a:ext cx="1440160" cy="28083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24" name="TextBox 163"/>
          <p:cNvSpPr txBox="1">
            <a:spLocks noChangeArrowheads="1"/>
          </p:cNvSpPr>
          <p:nvPr/>
        </p:nvSpPr>
        <p:spPr bwMode="auto">
          <a:xfrm>
            <a:off x="250825" y="3724275"/>
            <a:ext cx="1516063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超低频扬声</a:t>
            </a:r>
            <a:endParaRPr lang="en-US" altLang="zh-CN" sz="1600"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器两款</a:t>
            </a:r>
            <a:r>
              <a:rPr lang="en-US" altLang="zh-CN" sz="1600">
                <a:latin typeface="方正粗活意简体" pitchFamily="65" charset="-122"/>
                <a:ea typeface="方正粗活意简体" pitchFamily="65" charset="-122"/>
              </a:rPr>
              <a:t>CA118</a:t>
            </a:r>
          </a:p>
          <a:p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或</a:t>
            </a:r>
            <a:r>
              <a:rPr lang="en-US" altLang="zh-CN" sz="1600">
                <a:latin typeface="方正粗活意简体" pitchFamily="65" charset="-122"/>
                <a:ea typeface="方正粗活意简体" pitchFamily="65" charset="-122"/>
              </a:rPr>
              <a:t> CA218 </a:t>
            </a:r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是</a:t>
            </a:r>
            <a:r>
              <a:rPr lang="en-US" altLang="zh-CN" sz="1600">
                <a:latin typeface="方正粗活意简体" pitchFamily="65" charset="-122"/>
                <a:ea typeface="方正粗活意简体" pitchFamily="65" charset="-122"/>
              </a:rPr>
              <a:t> </a:t>
            </a:r>
          </a:p>
          <a:p>
            <a:r>
              <a:rPr lang="en-US" altLang="zh-CN" sz="1600">
                <a:latin typeface="方正粗活意简体" pitchFamily="65" charset="-122"/>
                <a:ea typeface="方正粗活意简体" pitchFamily="65" charset="-122"/>
              </a:rPr>
              <a:t>CA </a:t>
            </a:r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系列扬声</a:t>
            </a:r>
            <a:endParaRPr lang="en-US" altLang="zh-CN" sz="1600"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器系统的最佳</a:t>
            </a:r>
            <a:endParaRPr lang="en-US" altLang="zh-CN" sz="1600"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低频伴</a:t>
            </a:r>
            <a:r>
              <a:rPr lang="zh-CN" altLang="en-US" sz="1600">
                <a:latin typeface="方正粗活意简体" pitchFamily="65" charset="-122"/>
                <a:ea typeface="方正粗活意简体" pitchFamily="65" charset="-122"/>
              </a:rPr>
              <a:t>侣。</a:t>
            </a:r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当</a:t>
            </a:r>
            <a:endParaRPr lang="en-US" altLang="zh-CN" sz="1600"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需要扩展系统</a:t>
            </a:r>
            <a:endParaRPr lang="en-US" altLang="zh-CN" sz="1600"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的低频响应时</a:t>
            </a:r>
            <a:r>
              <a:rPr lang="en-US" altLang="zh-CN" sz="1600">
                <a:latin typeface="方正粗活意简体" pitchFamily="65" charset="-122"/>
                <a:ea typeface="方正粗活意简体" pitchFamily="65" charset="-122"/>
              </a:rPr>
              <a:t> </a:t>
            </a:r>
          </a:p>
          <a:p>
            <a:r>
              <a:rPr lang="en-US" altLang="zh-CN" sz="1600">
                <a:latin typeface="方正粗活意简体" pitchFamily="65" charset="-122"/>
                <a:ea typeface="方正粗活意简体" pitchFamily="65" charset="-122"/>
              </a:rPr>
              <a:t>CA118 </a:t>
            </a:r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和</a:t>
            </a:r>
            <a:r>
              <a:rPr lang="en-US" altLang="zh-CN" sz="1600">
                <a:latin typeface="方正粗活意简体" pitchFamily="65" charset="-122"/>
                <a:ea typeface="方正粗活意简体" pitchFamily="65" charset="-122"/>
              </a:rPr>
              <a:t> </a:t>
            </a:r>
          </a:p>
          <a:p>
            <a:r>
              <a:rPr lang="en-US" altLang="zh-CN" sz="1600">
                <a:latin typeface="方正粗活意简体" pitchFamily="65" charset="-122"/>
                <a:ea typeface="方正粗活意简体" pitchFamily="65" charset="-122"/>
              </a:rPr>
              <a:t>CA218 </a:t>
            </a:r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就是你</a:t>
            </a:r>
            <a:endParaRPr lang="en-US" altLang="zh-CN" sz="1600">
              <a:latin typeface="方正粗活意简体" pitchFamily="65" charset="-122"/>
              <a:ea typeface="方正粗活意简体" pitchFamily="65" charset="-122"/>
            </a:endParaRPr>
          </a:p>
          <a:p>
            <a:r>
              <a:rPr lang="zh-CN" altLang="zh-CN" sz="1600">
                <a:latin typeface="方正粗活意简体" pitchFamily="65" charset="-122"/>
                <a:ea typeface="方正粗活意简体" pitchFamily="65" charset="-122"/>
              </a:rPr>
              <a:t>的首选</a:t>
            </a:r>
            <a:r>
              <a:rPr lang="zh-CN" altLang="zh-CN" sz="1600"/>
              <a:t>。</a:t>
            </a:r>
            <a:endParaRPr lang="zh-CN" altLang="en-US" sz="1600">
              <a:latin typeface="方正粗活意简体" pitchFamily="65" charset="-122"/>
              <a:ea typeface="方正粗活意简体" pitchFamily="65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56" descr="!cid_018401c93e2d$181d17a0$1700a8c0@joyc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pic>
        <p:nvPicPr>
          <p:cNvPr id="9220" name="图片 195" descr="弧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341438"/>
            <a:ext cx="87852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21" name="Group 3"/>
          <p:cNvGrpSpPr>
            <a:grpSpLocks/>
          </p:cNvGrpSpPr>
          <p:nvPr/>
        </p:nvGrpSpPr>
        <p:grpSpPr bwMode="auto">
          <a:xfrm>
            <a:off x="3551238" y="1484313"/>
            <a:ext cx="660400" cy="668337"/>
            <a:chOff x="691" y="2077"/>
            <a:chExt cx="656" cy="663"/>
          </a:xfrm>
        </p:grpSpPr>
        <p:pic>
          <p:nvPicPr>
            <p:cNvPr id="9307" name="Picture 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0" name="Oval 5"/>
            <p:cNvSpPr>
              <a:spLocks noChangeArrowheads="1"/>
            </p:cNvSpPr>
            <p:nvPr/>
          </p:nvSpPr>
          <p:spPr bwMode="gray">
            <a:xfrm>
              <a:off x="691" y="2077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9309" name="Group 6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9310" name="Group 7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9316" name="AutoShape 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17" name="AutoShape 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18" name="AutoShape 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19" name="AutoShape 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11" name="Group 12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9312" name="AutoShape 1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13" name="AutoShape 1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14" name="AutoShape 1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15" name="AutoShape 1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22" name="Group 17"/>
          <p:cNvGrpSpPr>
            <a:grpSpLocks/>
          </p:cNvGrpSpPr>
          <p:nvPr/>
        </p:nvGrpSpPr>
        <p:grpSpPr bwMode="auto">
          <a:xfrm>
            <a:off x="6227763" y="1484313"/>
            <a:ext cx="660400" cy="668337"/>
            <a:chOff x="1928" y="2072"/>
            <a:chExt cx="656" cy="663"/>
          </a:xfrm>
        </p:grpSpPr>
        <p:pic>
          <p:nvPicPr>
            <p:cNvPr id="9294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4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9296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9297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9303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04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05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06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98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9299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00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01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02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23" name="Group 31"/>
          <p:cNvGrpSpPr>
            <a:grpSpLocks/>
          </p:cNvGrpSpPr>
          <p:nvPr/>
        </p:nvGrpSpPr>
        <p:grpSpPr bwMode="auto">
          <a:xfrm>
            <a:off x="4859338" y="1484313"/>
            <a:ext cx="642937" cy="649287"/>
            <a:chOff x="3149" y="2079"/>
            <a:chExt cx="656" cy="662"/>
          </a:xfrm>
        </p:grpSpPr>
        <p:pic>
          <p:nvPicPr>
            <p:cNvPr id="9281" name="Picture 32" descr="circuler_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lt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8" name="Oval 33"/>
            <p:cNvSpPr>
              <a:spLocks noChangeArrowheads="1"/>
            </p:cNvSpPr>
            <p:nvPr/>
          </p:nvSpPr>
          <p:spPr bwMode="ltGray">
            <a:xfrm>
              <a:off x="3149" y="2079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9283" name="Group 34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9284" name="Group 35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9290" name="AutoShape 3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91" name="AutoShape 3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92" name="AutoShape 3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93" name="AutoShape 3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85" name="Group 40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9286" name="AutoShape 4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87" name="AutoShape 4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88" name="AutoShape 4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89" name="AutoShape 4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24" name="Group 45"/>
          <p:cNvGrpSpPr>
            <a:grpSpLocks/>
          </p:cNvGrpSpPr>
          <p:nvPr/>
        </p:nvGrpSpPr>
        <p:grpSpPr bwMode="auto">
          <a:xfrm>
            <a:off x="7524750" y="1479550"/>
            <a:ext cx="647700" cy="654050"/>
            <a:chOff x="4385" y="2074"/>
            <a:chExt cx="656" cy="662"/>
          </a:xfrm>
        </p:grpSpPr>
        <p:pic>
          <p:nvPicPr>
            <p:cNvPr id="9268" name="Picture 46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2" name="Oval 47"/>
            <p:cNvSpPr>
              <a:spLocks noChangeArrowheads="1"/>
            </p:cNvSpPr>
            <p:nvPr/>
          </p:nvSpPr>
          <p:spPr bwMode="gray">
            <a:xfrm>
              <a:off x="4385" y="2074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9270" name="Group 48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9271" name="Group 49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9277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78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79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80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72" name="Group 54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9273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74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75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76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25" name="Group 17"/>
          <p:cNvGrpSpPr>
            <a:grpSpLocks/>
          </p:cNvGrpSpPr>
          <p:nvPr/>
        </p:nvGrpSpPr>
        <p:grpSpPr bwMode="auto">
          <a:xfrm>
            <a:off x="2255838" y="1465263"/>
            <a:ext cx="660400" cy="668337"/>
            <a:chOff x="1928" y="2072"/>
            <a:chExt cx="656" cy="663"/>
          </a:xfrm>
        </p:grpSpPr>
        <p:pic>
          <p:nvPicPr>
            <p:cNvPr id="9255" name="Picture 18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9257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9258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9264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65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66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67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59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9260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61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62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63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226" name="TextBox 267"/>
          <p:cNvSpPr txBox="1">
            <a:spLocks noChangeArrowheads="1"/>
          </p:cNvSpPr>
          <p:nvPr/>
        </p:nvSpPr>
        <p:spPr bwMode="auto">
          <a:xfrm>
            <a:off x="2339975" y="1619250"/>
            <a:ext cx="51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CA</a:t>
            </a:r>
            <a:endParaRPr lang="zh-CN" altLang="en-US" b="1"/>
          </a:p>
        </p:txBody>
      </p:sp>
      <p:sp>
        <p:nvSpPr>
          <p:cNvPr id="9227" name="TextBox 268"/>
          <p:cNvSpPr txBox="1">
            <a:spLocks noChangeArrowheads="1"/>
          </p:cNvSpPr>
          <p:nvPr/>
        </p:nvSpPr>
        <p:spPr bwMode="auto">
          <a:xfrm>
            <a:off x="3635375" y="1628775"/>
            <a:ext cx="506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HP</a:t>
            </a:r>
            <a:endParaRPr lang="zh-CN" altLang="en-US" b="1"/>
          </a:p>
        </p:txBody>
      </p:sp>
      <p:sp>
        <p:nvSpPr>
          <p:cNvPr id="9228" name="TextBox 269"/>
          <p:cNvSpPr txBox="1">
            <a:spLocks noChangeArrowheads="1"/>
          </p:cNvSpPr>
          <p:nvPr/>
        </p:nvSpPr>
        <p:spPr bwMode="auto">
          <a:xfrm>
            <a:off x="4932363" y="161925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PL</a:t>
            </a:r>
            <a:endParaRPr lang="zh-CN" altLang="en-US" b="1"/>
          </a:p>
        </p:txBody>
      </p:sp>
      <p:sp>
        <p:nvSpPr>
          <p:cNvPr id="9229" name="TextBox 270"/>
          <p:cNvSpPr txBox="1">
            <a:spLocks noChangeArrowheads="1"/>
          </p:cNvSpPr>
          <p:nvPr/>
        </p:nvSpPr>
        <p:spPr bwMode="auto">
          <a:xfrm>
            <a:off x="6324600" y="1619250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EA</a:t>
            </a:r>
            <a:endParaRPr lang="zh-CN" altLang="en-US" b="1"/>
          </a:p>
        </p:txBody>
      </p:sp>
      <p:sp>
        <p:nvSpPr>
          <p:cNvPr id="9230" name="TextBox 271"/>
          <p:cNvSpPr txBox="1">
            <a:spLocks noChangeArrowheads="1"/>
          </p:cNvSpPr>
          <p:nvPr/>
        </p:nvSpPr>
        <p:spPr bwMode="auto">
          <a:xfrm>
            <a:off x="7677150" y="1619250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K</a:t>
            </a:r>
            <a:endParaRPr lang="zh-CN" altLang="en-US" b="1"/>
          </a:p>
        </p:txBody>
      </p:sp>
      <p:pic>
        <p:nvPicPr>
          <p:cNvPr id="9231" name="图片 99" descr="白图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3263" y="1125538"/>
            <a:ext cx="10604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图片 173" descr="ADC-LOGO NR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4213" y="1211263"/>
            <a:ext cx="1146175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" name="Rectangle 4"/>
          <p:cNvSpPr>
            <a:spLocks noChangeArrowheads="1"/>
          </p:cNvSpPr>
          <p:nvPr/>
        </p:nvSpPr>
        <p:spPr bwMode="ltGray">
          <a:xfrm>
            <a:off x="1619250" y="2428875"/>
            <a:ext cx="5976938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97" name="TextBox 96"/>
          <p:cNvSpPr txBox="1"/>
          <p:nvPr/>
        </p:nvSpPr>
        <p:spPr>
          <a:xfrm>
            <a:off x="2484438" y="2420938"/>
            <a:ext cx="5040312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zh-CN" altLang="en-US" sz="1600" spc="50" dirty="0">
                <a:latin typeface="方正粗活意简体" pitchFamily="65" charset="-122"/>
                <a:ea typeface="方正粗活意简体" pitchFamily="65" charset="-122"/>
              </a:rPr>
              <a:t>高功率同轴音箱 均采用完美的同轴点声源技术，频频率处理方面拥有宽广及平滑的响应，提供完整的扩声技术，能满足专业用户的最高要求，适合应用于多种场所</a:t>
            </a:r>
            <a:r>
              <a:rPr lang="zh-CN" altLang="en-US" sz="1600" dirty="0">
                <a:latin typeface="方正粗活意简体" pitchFamily="65" charset="-122"/>
                <a:ea typeface="方正粗活意简体" pitchFamily="65" charset="-122"/>
              </a:rPr>
              <a:t>。</a:t>
            </a:r>
          </a:p>
        </p:txBody>
      </p:sp>
      <p:sp>
        <p:nvSpPr>
          <p:cNvPr id="191" name="Freeform 3"/>
          <p:cNvSpPr>
            <a:spLocks/>
          </p:cNvSpPr>
          <p:nvPr/>
        </p:nvSpPr>
        <p:spPr bwMode="gray">
          <a:xfrm>
            <a:off x="954088" y="4017963"/>
            <a:ext cx="7505700" cy="2724150"/>
          </a:xfrm>
          <a:custGeom>
            <a:avLst/>
            <a:gdLst/>
            <a:ahLst/>
            <a:cxnLst>
              <a:cxn ang="0">
                <a:pos x="1422" y="3"/>
              </a:cxn>
              <a:cxn ang="0">
                <a:pos x="192" y="705"/>
              </a:cxn>
              <a:cxn ang="0">
                <a:pos x="1096" y="1292"/>
              </a:cxn>
              <a:cxn ang="0">
                <a:pos x="2388" y="1428"/>
              </a:cxn>
              <a:cxn ang="0">
                <a:pos x="3672" y="1275"/>
              </a:cxn>
              <a:cxn ang="0">
                <a:pos x="4524" y="705"/>
              </a:cxn>
              <a:cxn ang="0">
                <a:pos x="3294" y="27"/>
              </a:cxn>
              <a:cxn ang="0">
                <a:pos x="4704" y="717"/>
              </a:cxn>
              <a:cxn ang="0">
                <a:pos x="3798" y="1488"/>
              </a:cxn>
              <a:cxn ang="0">
                <a:pos x="2412" y="1683"/>
              </a:cxn>
              <a:cxn ang="0">
                <a:pos x="972" y="1506"/>
              </a:cxn>
              <a:cxn ang="0">
                <a:pos x="24" y="723"/>
              </a:cxn>
              <a:cxn ang="0">
                <a:pos x="1422" y="3"/>
              </a:cxn>
            </a:cxnLst>
            <a:rect l="0" t="0" r="r" b="b"/>
            <a:pathLst>
              <a:path w="4728" h="1686">
                <a:moveTo>
                  <a:pt x="1422" y="3"/>
                </a:moveTo>
                <a:cubicBezTo>
                  <a:pt x="1450" y="0"/>
                  <a:pt x="252" y="159"/>
                  <a:pt x="192" y="705"/>
                </a:cubicBezTo>
                <a:cubicBezTo>
                  <a:pt x="222" y="1041"/>
                  <a:pt x="828" y="1203"/>
                  <a:pt x="1096" y="1292"/>
                </a:cubicBezTo>
                <a:cubicBezTo>
                  <a:pt x="1364" y="1381"/>
                  <a:pt x="1955" y="1428"/>
                  <a:pt x="2388" y="1428"/>
                </a:cubicBezTo>
                <a:cubicBezTo>
                  <a:pt x="2821" y="1428"/>
                  <a:pt x="3307" y="1379"/>
                  <a:pt x="3672" y="1275"/>
                </a:cubicBezTo>
                <a:cubicBezTo>
                  <a:pt x="4037" y="1171"/>
                  <a:pt x="4506" y="987"/>
                  <a:pt x="4524" y="705"/>
                </a:cubicBezTo>
                <a:cubicBezTo>
                  <a:pt x="4518" y="207"/>
                  <a:pt x="3269" y="50"/>
                  <a:pt x="3294" y="27"/>
                </a:cubicBezTo>
                <a:cubicBezTo>
                  <a:pt x="3324" y="29"/>
                  <a:pt x="4674" y="201"/>
                  <a:pt x="4704" y="717"/>
                </a:cubicBezTo>
                <a:cubicBezTo>
                  <a:pt x="4728" y="1077"/>
                  <a:pt x="4236" y="1365"/>
                  <a:pt x="3798" y="1488"/>
                </a:cubicBezTo>
                <a:cubicBezTo>
                  <a:pt x="3360" y="1611"/>
                  <a:pt x="2883" y="1680"/>
                  <a:pt x="2412" y="1683"/>
                </a:cubicBezTo>
                <a:cubicBezTo>
                  <a:pt x="1941" y="1686"/>
                  <a:pt x="1374" y="1644"/>
                  <a:pt x="972" y="1506"/>
                </a:cubicBezTo>
                <a:cubicBezTo>
                  <a:pt x="570" y="1368"/>
                  <a:pt x="0" y="1173"/>
                  <a:pt x="24" y="723"/>
                </a:cubicBezTo>
                <a:cubicBezTo>
                  <a:pt x="42" y="117"/>
                  <a:pt x="1394" y="6"/>
                  <a:pt x="1422" y="3"/>
                </a:cubicBezTo>
                <a:close/>
              </a:path>
            </a:pathLst>
          </a:cu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19216"/>
                  <a:invGamma/>
                </a:schemeClr>
              </a:gs>
            </a:gsLst>
            <a:lin ang="5400000" scaled="1"/>
          </a:gradFill>
          <a:ln w="9525" cap="flat" cmpd="sng">
            <a:noFill/>
            <a:prstDash val="solid"/>
            <a:round/>
            <a:headEnd/>
            <a:tailEnd/>
          </a:ln>
          <a:effectLst/>
          <a:scene3d>
            <a:camera prst="legacyObliqueBottom">
              <a:rot lat="21299999" lon="0" rev="0"/>
            </a:camera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/>
          </a:p>
        </p:txBody>
      </p:sp>
      <p:pic>
        <p:nvPicPr>
          <p:cNvPr id="9236" name="图片 102" descr="HP2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513" y="3609975"/>
            <a:ext cx="2376487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图片 113" descr="HP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3141663"/>
            <a:ext cx="28575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38" name="Group 3"/>
          <p:cNvGrpSpPr>
            <a:grpSpLocks/>
          </p:cNvGrpSpPr>
          <p:nvPr/>
        </p:nvGrpSpPr>
        <p:grpSpPr bwMode="auto">
          <a:xfrm>
            <a:off x="1751013" y="2552700"/>
            <a:ext cx="660400" cy="668338"/>
            <a:chOff x="691" y="2077"/>
            <a:chExt cx="656" cy="663"/>
          </a:xfrm>
        </p:grpSpPr>
        <p:pic>
          <p:nvPicPr>
            <p:cNvPr id="9242" name="Picture 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" name="Oval 5"/>
            <p:cNvSpPr>
              <a:spLocks noChangeArrowheads="1"/>
            </p:cNvSpPr>
            <p:nvPr/>
          </p:nvSpPr>
          <p:spPr bwMode="gray">
            <a:xfrm>
              <a:off x="691" y="2077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9244" name="Group 6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9245" name="Group 7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9251" name="AutoShape 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52" name="AutoShape 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53" name="AutoShape 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54" name="AutoShape 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46" name="Group 12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9247" name="AutoShape 1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48" name="AutoShape 1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49" name="AutoShape 1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50" name="AutoShape 1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239" name="TextBox 268"/>
          <p:cNvSpPr txBox="1">
            <a:spLocks noChangeArrowheads="1"/>
          </p:cNvSpPr>
          <p:nvPr/>
        </p:nvSpPr>
        <p:spPr bwMode="auto">
          <a:xfrm>
            <a:off x="1797050" y="2697163"/>
            <a:ext cx="542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/>
              <a:t>HP</a:t>
            </a:r>
            <a:endParaRPr lang="zh-CN" altLang="en-US" sz="2000" b="1"/>
          </a:p>
        </p:txBody>
      </p:sp>
      <p:sp>
        <p:nvSpPr>
          <p:cNvPr id="9240" name="TextBox 191"/>
          <p:cNvSpPr txBox="1">
            <a:spLocks noChangeArrowheads="1"/>
          </p:cNvSpPr>
          <p:nvPr/>
        </p:nvSpPr>
        <p:spPr bwMode="auto">
          <a:xfrm>
            <a:off x="1619250" y="4787900"/>
            <a:ext cx="852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Arial Black" pitchFamily="34" charset="0"/>
              </a:rPr>
              <a:t>HP12</a:t>
            </a:r>
            <a:endParaRPr lang="zh-CN" altLang="en-US">
              <a:latin typeface="Arial Black" pitchFamily="34" charset="0"/>
            </a:endParaRPr>
          </a:p>
        </p:txBody>
      </p:sp>
      <p:sp>
        <p:nvSpPr>
          <p:cNvPr id="9241" name="TextBox 192"/>
          <p:cNvSpPr txBox="1">
            <a:spLocks noChangeArrowheads="1"/>
          </p:cNvSpPr>
          <p:nvPr/>
        </p:nvSpPr>
        <p:spPr bwMode="auto">
          <a:xfrm>
            <a:off x="6948488" y="4797425"/>
            <a:ext cx="850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Arial Black" pitchFamily="34" charset="0"/>
              </a:rPr>
              <a:t>HP15</a:t>
            </a:r>
            <a:endParaRPr lang="zh-CN" altLang="en-US">
              <a:latin typeface="Arial Black" pitchFamily="34" charset="0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19"/>
          <p:cNvSpPr>
            <a:spLocks noChangeArrowheads="1"/>
          </p:cNvSpPr>
          <p:nvPr/>
        </p:nvSpPr>
        <p:spPr bwMode="ltGray">
          <a:xfrm>
            <a:off x="608013" y="2954338"/>
            <a:ext cx="3243262" cy="34988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3" name="Picture 21" descr="YG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338" y="2708275"/>
            <a:ext cx="1936750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图片 12" descr="!cid_018401c93e2d$181d17a0$1700a8c0@joyc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pic>
        <p:nvPicPr>
          <p:cNvPr id="10246" name="图片 32" descr="PL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2997200"/>
            <a:ext cx="4681538" cy="311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TextBox 40"/>
          <p:cNvSpPr txBox="1">
            <a:spLocks noChangeArrowheads="1"/>
          </p:cNvSpPr>
          <p:nvPr/>
        </p:nvSpPr>
        <p:spPr bwMode="auto">
          <a:xfrm>
            <a:off x="755650" y="3700463"/>
            <a:ext cx="10795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>
                <a:latin typeface="华文细黑" pitchFamily="2" charset="-122"/>
                <a:ea typeface="华文细黑" pitchFamily="2" charset="-122"/>
              </a:rPr>
              <a:t>紧凑型多用途音箱</a:t>
            </a:r>
          </a:p>
        </p:txBody>
      </p:sp>
      <p:pic>
        <p:nvPicPr>
          <p:cNvPr id="10248" name="图片 287" descr="弧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341438"/>
            <a:ext cx="87852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49" name="Group 3"/>
          <p:cNvGrpSpPr>
            <a:grpSpLocks/>
          </p:cNvGrpSpPr>
          <p:nvPr/>
        </p:nvGrpSpPr>
        <p:grpSpPr bwMode="auto">
          <a:xfrm>
            <a:off x="3551238" y="1484313"/>
            <a:ext cx="660400" cy="668337"/>
            <a:chOff x="691" y="2077"/>
            <a:chExt cx="656" cy="663"/>
          </a:xfrm>
        </p:grpSpPr>
        <p:pic>
          <p:nvPicPr>
            <p:cNvPr id="10332" name="Picture 4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2" name="Oval 5"/>
            <p:cNvSpPr>
              <a:spLocks noChangeArrowheads="1"/>
            </p:cNvSpPr>
            <p:nvPr/>
          </p:nvSpPr>
          <p:spPr bwMode="gray">
            <a:xfrm>
              <a:off x="691" y="2077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0334" name="Group 6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10335" name="Group 7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0341" name="AutoShape 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2" name="AutoShape 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3" name="AutoShape 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4" name="AutoShape 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36" name="Group 12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0337" name="AutoShape 1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38" name="AutoShape 1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39" name="AutoShape 1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40" name="AutoShape 1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250" name="Group 17"/>
          <p:cNvGrpSpPr>
            <a:grpSpLocks/>
          </p:cNvGrpSpPr>
          <p:nvPr/>
        </p:nvGrpSpPr>
        <p:grpSpPr bwMode="auto">
          <a:xfrm>
            <a:off x="6227763" y="1484313"/>
            <a:ext cx="660400" cy="668337"/>
            <a:chOff x="1928" y="2072"/>
            <a:chExt cx="656" cy="663"/>
          </a:xfrm>
        </p:grpSpPr>
        <p:pic>
          <p:nvPicPr>
            <p:cNvPr id="10319" name="Picture 18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6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0321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0322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0328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29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30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31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23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0324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25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26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27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251" name="Group 31"/>
          <p:cNvGrpSpPr>
            <a:grpSpLocks/>
          </p:cNvGrpSpPr>
          <p:nvPr/>
        </p:nvGrpSpPr>
        <p:grpSpPr bwMode="auto">
          <a:xfrm>
            <a:off x="4859338" y="1484313"/>
            <a:ext cx="642937" cy="649287"/>
            <a:chOff x="3149" y="2079"/>
            <a:chExt cx="656" cy="662"/>
          </a:xfrm>
        </p:grpSpPr>
        <p:pic>
          <p:nvPicPr>
            <p:cNvPr id="10306" name="Picture 32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lt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0" name="Oval 33"/>
            <p:cNvSpPr>
              <a:spLocks noChangeArrowheads="1"/>
            </p:cNvSpPr>
            <p:nvPr/>
          </p:nvSpPr>
          <p:spPr bwMode="ltGray">
            <a:xfrm>
              <a:off x="3149" y="2079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0308" name="Group 34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0309" name="Group 35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0315" name="AutoShape 3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16" name="AutoShape 3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17" name="AutoShape 3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18" name="AutoShape 3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10" name="Group 40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0311" name="AutoShape 4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12" name="AutoShape 4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13" name="AutoShape 4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14" name="AutoShape 4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252" name="Group 45"/>
          <p:cNvGrpSpPr>
            <a:grpSpLocks/>
          </p:cNvGrpSpPr>
          <p:nvPr/>
        </p:nvGrpSpPr>
        <p:grpSpPr bwMode="auto">
          <a:xfrm>
            <a:off x="7524750" y="1479550"/>
            <a:ext cx="647700" cy="654050"/>
            <a:chOff x="4385" y="2074"/>
            <a:chExt cx="656" cy="662"/>
          </a:xfrm>
        </p:grpSpPr>
        <p:pic>
          <p:nvPicPr>
            <p:cNvPr id="10293" name="Picture 46" descr="circuler_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4" name="Oval 47"/>
            <p:cNvSpPr>
              <a:spLocks noChangeArrowheads="1"/>
            </p:cNvSpPr>
            <p:nvPr/>
          </p:nvSpPr>
          <p:spPr bwMode="gray">
            <a:xfrm>
              <a:off x="4385" y="2074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0295" name="Group 48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10296" name="Group 49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0302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03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04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05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97" name="Group 54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0298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99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00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01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253" name="Group 17"/>
          <p:cNvGrpSpPr>
            <a:grpSpLocks/>
          </p:cNvGrpSpPr>
          <p:nvPr/>
        </p:nvGrpSpPr>
        <p:grpSpPr bwMode="auto">
          <a:xfrm>
            <a:off x="2255838" y="1465263"/>
            <a:ext cx="660400" cy="668337"/>
            <a:chOff x="1928" y="2072"/>
            <a:chExt cx="656" cy="663"/>
          </a:xfrm>
        </p:grpSpPr>
        <p:pic>
          <p:nvPicPr>
            <p:cNvPr id="10280" name="Picture 18" descr="circuler_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8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0282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0283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0289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90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91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92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84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0285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86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87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88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254" name="TextBox 359"/>
          <p:cNvSpPr txBox="1">
            <a:spLocks noChangeArrowheads="1"/>
          </p:cNvSpPr>
          <p:nvPr/>
        </p:nvSpPr>
        <p:spPr bwMode="auto">
          <a:xfrm>
            <a:off x="2339975" y="1619250"/>
            <a:ext cx="51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CA</a:t>
            </a:r>
            <a:endParaRPr lang="zh-CN" altLang="en-US" b="1"/>
          </a:p>
        </p:txBody>
      </p:sp>
      <p:sp>
        <p:nvSpPr>
          <p:cNvPr id="10255" name="TextBox 360"/>
          <p:cNvSpPr txBox="1">
            <a:spLocks noChangeArrowheads="1"/>
          </p:cNvSpPr>
          <p:nvPr/>
        </p:nvSpPr>
        <p:spPr bwMode="auto">
          <a:xfrm>
            <a:off x="3635375" y="1628775"/>
            <a:ext cx="506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HP</a:t>
            </a:r>
            <a:endParaRPr lang="zh-CN" altLang="en-US" b="1"/>
          </a:p>
        </p:txBody>
      </p:sp>
      <p:sp>
        <p:nvSpPr>
          <p:cNvPr id="10256" name="TextBox 361"/>
          <p:cNvSpPr txBox="1">
            <a:spLocks noChangeArrowheads="1"/>
          </p:cNvSpPr>
          <p:nvPr/>
        </p:nvSpPr>
        <p:spPr bwMode="auto">
          <a:xfrm>
            <a:off x="4932363" y="161925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PL</a:t>
            </a:r>
            <a:endParaRPr lang="zh-CN" altLang="en-US" b="1"/>
          </a:p>
        </p:txBody>
      </p:sp>
      <p:sp>
        <p:nvSpPr>
          <p:cNvPr id="10257" name="TextBox 362"/>
          <p:cNvSpPr txBox="1">
            <a:spLocks noChangeArrowheads="1"/>
          </p:cNvSpPr>
          <p:nvPr/>
        </p:nvSpPr>
        <p:spPr bwMode="auto">
          <a:xfrm>
            <a:off x="6324600" y="1619250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EA</a:t>
            </a:r>
            <a:endParaRPr lang="zh-CN" altLang="en-US" b="1"/>
          </a:p>
        </p:txBody>
      </p:sp>
      <p:sp>
        <p:nvSpPr>
          <p:cNvPr id="10258" name="TextBox 363"/>
          <p:cNvSpPr txBox="1">
            <a:spLocks noChangeArrowheads="1"/>
          </p:cNvSpPr>
          <p:nvPr/>
        </p:nvSpPr>
        <p:spPr bwMode="auto">
          <a:xfrm>
            <a:off x="7677150" y="1619250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K</a:t>
            </a:r>
            <a:endParaRPr lang="zh-CN" altLang="en-US" b="1"/>
          </a:p>
        </p:txBody>
      </p:sp>
      <p:sp>
        <p:nvSpPr>
          <p:cNvPr id="89" name="TextBox 88"/>
          <p:cNvSpPr txBox="1"/>
          <p:nvPr/>
        </p:nvSpPr>
        <p:spPr>
          <a:xfrm>
            <a:off x="2195513" y="3068638"/>
            <a:ext cx="1512887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en-US" altLang="zh-CN" sz="1600" b="1" spc="50" dirty="0">
                <a:solidFill>
                  <a:srgbClr val="FF3300"/>
                </a:solidFill>
                <a:latin typeface="方正粗活意简体" pitchFamily="65" charset="-122"/>
                <a:ea typeface="方正粗活意简体" pitchFamily="65" charset="-122"/>
              </a:rPr>
              <a:t>PL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多用途扬声器系列是我们众多系列之一，专为广泛的商业应用而设计，从餐厅、健身</a:t>
            </a:r>
            <a:endParaRPr lang="zh-CN" altLang="en-US" sz="1600" dirty="0">
              <a:latin typeface="+mj-lt"/>
              <a:ea typeface="华文细黑" pitchFamily="2" charset="-122"/>
            </a:endParaRPr>
          </a:p>
        </p:txBody>
      </p:sp>
      <p:pic>
        <p:nvPicPr>
          <p:cNvPr id="10260" name="图片 90" descr="白图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1825" y="1238250"/>
            <a:ext cx="10604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1" name="图片 173" descr="ADC-LOGO NR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4213" y="1282700"/>
            <a:ext cx="1146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2" name="TextBox 92"/>
          <p:cNvSpPr txBox="1">
            <a:spLocks noChangeArrowheads="1"/>
          </p:cNvSpPr>
          <p:nvPr/>
        </p:nvSpPr>
        <p:spPr bwMode="auto">
          <a:xfrm>
            <a:off x="4716463" y="3141663"/>
            <a:ext cx="10795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Arial Black" pitchFamily="34" charset="0"/>
              </a:rPr>
              <a:t>PL4</a:t>
            </a:r>
            <a:endParaRPr lang="zh-CN" altLang="en-US" sz="2800">
              <a:latin typeface="Arial Black" pitchFamily="34" charset="0"/>
            </a:endParaRPr>
          </a:p>
        </p:txBody>
      </p:sp>
      <p:sp>
        <p:nvSpPr>
          <p:cNvPr id="10263" name="TextBox 93"/>
          <p:cNvSpPr txBox="1">
            <a:spLocks noChangeArrowheads="1"/>
          </p:cNvSpPr>
          <p:nvPr/>
        </p:nvSpPr>
        <p:spPr bwMode="auto">
          <a:xfrm>
            <a:off x="7164388" y="2546350"/>
            <a:ext cx="10080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Arial Black" pitchFamily="34" charset="0"/>
              </a:rPr>
              <a:t>PL6</a:t>
            </a:r>
            <a:endParaRPr lang="zh-CN" altLang="en-US" sz="2800">
              <a:latin typeface="Arial Black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712788" y="4618038"/>
            <a:ext cx="3211512" cy="2124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ts val="2000"/>
              </a:lnSpc>
              <a:defRPr/>
            </a:pP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中心、购物中心，会议中心到运</a:t>
            </a:r>
            <a:endParaRPr lang="en-US" altLang="zh-CN" sz="1600" spc="50" dirty="0">
              <a:latin typeface="方正粗活意简体" pitchFamily="65" charset="-122"/>
              <a:ea typeface="方正粗活意简体" pitchFamily="65" charset="-122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动场馆等，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PL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系列都能为你带来</a:t>
            </a:r>
            <a:endParaRPr lang="en-US" altLang="zh-CN" sz="1600" spc="50" dirty="0">
              <a:latin typeface="方正粗活意简体" pitchFamily="65" charset="-122"/>
              <a:ea typeface="方正粗活意简体" pitchFamily="65" charset="-122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自然，清晰真实完美的声音再现</a:t>
            </a:r>
            <a:endParaRPr lang="en-US" altLang="zh-CN" sz="1600" spc="50" dirty="0">
              <a:latin typeface="方正粗活意简体" pitchFamily="65" charset="-122"/>
              <a:ea typeface="方正粗活意简体" pitchFamily="65" charset="-122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效果。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PL4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、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PL6</a:t>
            </a: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各配有支架方</a:t>
            </a:r>
            <a:endParaRPr lang="en-US" altLang="zh-CN" sz="1600" spc="50" dirty="0">
              <a:latin typeface="方正粗活意简体" pitchFamily="65" charset="-122"/>
              <a:ea typeface="方正粗活意简体" pitchFamily="65" charset="-122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便安装，是流动或固定安装的</a:t>
            </a:r>
            <a:endParaRPr lang="en-US" altLang="zh-CN" sz="1600" spc="50" dirty="0">
              <a:latin typeface="方正粗活意简体" pitchFamily="65" charset="-122"/>
              <a:ea typeface="方正粗活意简体" pitchFamily="65" charset="-122"/>
            </a:endParaRPr>
          </a:p>
          <a:p>
            <a:pPr>
              <a:lnSpc>
                <a:spcPts val="2000"/>
              </a:lnSpc>
              <a:defRPr/>
            </a:pPr>
            <a:r>
              <a:rPr lang="zh-CN" altLang="zh-CN" sz="1600" spc="50" dirty="0">
                <a:latin typeface="方正粗活意简体" pitchFamily="65" charset="-122"/>
                <a:ea typeface="方正粗活意简体" pitchFamily="65" charset="-122"/>
              </a:rPr>
              <a:t>最佳选择。</a:t>
            </a:r>
          </a:p>
          <a:p>
            <a:pPr>
              <a:defRPr/>
            </a:pPr>
            <a:endParaRPr lang="zh-CN" altLang="en-US" sz="1600" dirty="0">
              <a:ea typeface="华文细黑" pitchFamily="2" charset="-122"/>
            </a:endParaRPr>
          </a:p>
          <a:p>
            <a:pPr>
              <a:defRPr/>
            </a:pPr>
            <a:endParaRPr lang="zh-CN" altLang="en-US" sz="1600" dirty="0"/>
          </a:p>
        </p:txBody>
      </p:sp>
      <p:grpSp>
        <p:nvGrpSpPr>
          <p:cNvPr id="10265" name="Group 31"/>
          <p:cNvGrpSpPr>
            <a:grpSpLocks/>
          </p:cNvGrpSpPr>
          <p:nvPr/>
        </p:nvGrpSpPr>
        <p:grpSpPr bwMode="auto">
          <a:xfrm>
            <a:off x="900113" y="2997200"/>
            <a:ext cx="642937" cy="649288"/>
            <a:chOff x="3149" y="2079"/>
            <a:chExt cx="656" cy="662"/>
          </a:xfrm>
        </p:grpSpPr>
        <p:pic>
          <p:nvPicPr>
            <p:cNvPr id="10267" name="Picture 32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lt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8" name="Oval 33"/>
            <p:cNvSpPr>
              <a:spLocks noChangeArrowheads="1"/>
            </p:cNvSpPr>
            <p:nvPr/>
          </p:nvSpPr>
          <p:spPr bwMode="ltGray">
            <a:xfrm>
              <a:off x="3149" y="2079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0269" name="Group 34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0270" name="Group 35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0276" name="AutoShape 3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77" name="AutoShape 3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78" name="AutoShape 3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79" name="AutoShape 3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71" name="Group 40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0272" name="AutoShape 4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73" name="AutoShape 4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74" name="AutoShape 4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75" name="AutoShape 4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0266" name="TextBox 361"/>
          <p:cNvSpPr txBox="1">
            <a:spLocks noChangeArrowheads="1"/>
          </p:cNvSpPr>
          <p:nvPr/>
        </p:nvSpPr>
        <p:spPr bwMode="auto">
          <a:xfrm>
            <a:off x="971550" y="3132138"/>
            <a:ext cx="512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/>
              <a:t>PL</a:t>
            </a:r>
            <a:endParaRPr lang="zh-CN" altLang="en-US" sz="2000" b="1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"/>
          <p:cNvSpPr>
            <a:spLocks noChangeArrowheads="1"/>
          </p:cNvSpPr>
          <p:nvPr/>
        </p:nvSpPr>
        <p:spPr bwMode="ltGray">
          <a:xfrm>
            <a:off x="468313" y="2636838"/>
            <a:ext cx="2241550" cy="3349625"/>
          </a:xfrm>
          <a:prstGeom prst="roundRect">
            <a:avLst>
              <a:gd name="adj" fmla="val 2259"/>
            </a:avLst>
          </a:prstGeom>
          <a:gradFill rotWithShape="1">
            <a:gsLst>
              <a:gs pos="0">
                <a:srgbClr val="E8E8E8"/>
              </a:gs>
              <a:gs pos="100000">
                <a:srgbClr val="C7C7C7">
                  <a:alpha val="0"/>
                </a:srgbClr>
              </a:gs>
            </a:gsLst>
            <a:lin ang="5400000" scaled="1"/>
          </a:gradFill>
          <a:ln w="2857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67" name="Group 16"/>
          <p:cNvGrpSpPr>
            <a:grpSpLocks/>
          </p:cNvGrpSpPr>
          <p:nvPr/>
        </p:nvGrpSpPr>
        <p:grpSpPr bwMode="auto">
          <a:xfrm>
            <a:off x="739775" y="4478338"/>
            <a:ext cx="1744663" cy="2190750"/>
            <a:chOff x="969" y="2207"/>
            <a:chExt cx="1099" cy="1380"/>
          </a:xfrm>
        </p:grpSpPr>
        <p:pic>
          <p:nvPicPr>
            <p:cNvPr id="11371" name="Picture 17" descr="light_shadow"/>
            <p:cNvPicPr>
              <a:picLocks noChangeAspect="1" noChangeArrowheads="1"/>
            </p:cNvPicPr>
            <p:nvPr/>
          </p:nvPicPr>
          <p:blipFill>
            <a:blip r:embed="rId2" cstate="print">
              <a:lum bright="-78000" contrast="-78000"/>
            </a:blip>
            <a:srcRect/>
            <a:stretch>
              <a:fillRect/>
            </a:stretch>
          </p:blipFill>
          <p:spPr bwMode="gray">
            <a:xfrm>
              <a:off x="1047" y="3166"/>
              <a:ext cx="912" cy="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372" name="Group 18"/>
            <p:cNvGrpSpPr>
              <a:grpSpLocks/>
            </p:cNvGrpSpPr>
            <p:nvPr/>
          </p:nvGrpSpPr>
          <p:grpSpPr bwMode="auto">
            <a:xfrm>
              <a:off x="969" y="2207"/>
              <a:ext cx="1099" cy="1380"/>
              <a:chOff x="2304" y="2496"/>
              <a:chExt cx="1200" cy="1536"/>
            </a:xfrm>
          </p:grpSpPr>
          <p:pic>
            <p:nvPicPr>
              <p:cNvPr id="11373" name="Picture 19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2314" y="2544"/>
                <a:ext cx="1182" cy="11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74" name="Oval 20"/>
              <p:cNvSpPr>
                <a:spLocks noChangeArrowheads="1"/>
              </p:cNvSpPr>
              <p:nvPr/>
            </p:nvSpPr>
            <p:spPr bwMode="gray">
              <a:xfrm>
                <a:off x="2314" y="2544"/>
                <a:ext cx="1190" cy="1199"/>
              </a:xfrm>
              <a:prstGeom prst="ellipse">
                <a:avLst/>
              </a:prstGeom>
              <a:solidFill>
                <a:schemeClr val="accent1">
                  <a:alpha val="50195"/>
                </a:scheme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11375" name="Picture 21" descr="light_shadow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t="14285"/>
              <a:stretch>
                <a:fillRect/>
              </a:stretch>
            </p:blipFill>
            <p:spPr bwMode="gray">
              <a:xfrm>
                <a:off x="2304" y="2496"/>
                <a:ext cx="871" cy="7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1376" name="Group 22"/>
              <p:cNvGrpSpPr>
                <a:grpSpLocks/>
              </p:cNvGrpSpPr>
              <p:nvPr/>
            </p:nvGrpSpPr>
            <p:grpSpPr bwMode="auto">
              <a:xfrm rot="-3733502" flipH="1" flipV="1">
                <a:off x="2673" y="3381"/>
                <a:ext cx="1049" cy="253"/>
                <a:chOff x="2532" y="1051"/>
                <a:chExt cx="893" cy="246"/>
              </a:xfrm>
            </p:grpSpPr>
            <p:grpSp>
              <p:nvGrpSpPr>
                <p:cNvPr id="11377" name="Group 23"/>
                <p:cNvGrpSpPr>
                  <a:grpSpLocks/>
                </p:cNvGrpSpPr>
                <p:nvPr/>
              </p:nvGrpSpPr>
              <p:grpSpPr bwMode="auto"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11383" name="AutoShape 24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4" name="AutoShape 25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5" name="AutoShape 26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6" name="AutoShape 27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78" name="Group 28"/>
                <p:cNvGrpSpPr>
                  <a:grpSpLocks/>
                </p:cNvGrpSpPr>
                <p:nvPr/>
              </p:nvGrpSpPr>
              <p:grpSpPr bwMode="auto"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11379" name="AutoShape 29"/>
                  <p:cNvSpPr>
                    <a:spLocks noChangeArrowheads="1"/>
                  </p:cNvSpPr>
                  <p:nvPr/>
                </p:nvSpPr>
                <p:spPr bwMode="white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0" name="AutoShape 30"/>
                  <p:cNvSpPr>
                    <a:spLocks noChangeArrowheads="1"/>
                  </p:cNvSpPr>
                  <p:nvPr/>
                </p:nvSpPr>
                <p:spPr bwMode="white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1" name="AutoShape 31"/>
                  <p:cNvSpPr>
                    <a:spLocks noChangeArrowheads="1"/>
                  </p:cNvSpPr>
                  <p:nvPr/>
                </p:nvSpPr>
                <p:spPr bwMode="white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82" name="AutoShape 32"/>
                  <p:cNvSpPr>
                    <a:spLocks noChangeArrowheads="1"/>
                  </p:cNvSpPr>
                  <p:nvPr/>
                </p:nvSpPr>
                <p:spPr bwMode="white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11268" name="Picture 46" descr="cylinder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ltGray">
          <a:xfrm>
            <a:off x="2771775" y="5445125"/>
            <a:ext cx="60483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76" descr="Picture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1350" y="3459163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77" descr="Picture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14925" y="3478213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8" descr="Picture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7075" y="3468688"/>
            <a:ext cx="8255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图片 91" descr="!cid_018401c93e2d$181d17a0$1700a8c0@joyce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3" y="190500"/>
            <a:ext cx="61595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Rectangle 35"/>
          <p:cNvSpPr>
            <a:spLocks noGrp="1" noChangeArrowheads="1"/>
          </p:cNvSpPr>
          <p:nvPr>
            <p:ph type="title"/>
          </p:nvPr>
        </p:nvSpPr>
        <p:spPr>
          <a:xfrm>
            <a:off x="1077913" y="188913"/>
            <a:ext cx="6302375" cy="1143000"/>
          </a:xfrm>
        </p:spPr>
        <p:txBody>
          <a:bodyPr/>
          <a:lstStyle/>
          <a:p>
            <a:pPr eaLnBrk="1" hangingPunct="1"/>
            <a:r>
              <a:rPr lang="zh-CN" altLang="en-US" sz="2000" smtClean="0">
                <a:latin typeface="华文细黑" pitchFamily="2" charset="-122"/>
                <a:ea typeface="华文细黑" pitchFamily="2" charset="-122"/>
              </a:rPr>
              <a:t>东    汇    传    播    拓    展    有    限    公    司 </a:t>
            </a:r>
            <a:r>
              <a:rPr lang="en-US" altLang="zh-CN" sz="2000" smtClean="0">
                <a:latin typeface="华文细黑" pitchFamily="2" charset="-122"/>
                <a:ea typeface="华文细黑" pitchFamily="2" charset="-122"/>
              </a:rPr>
              <a:t/>
            </a:r>
            <a:br>
              <a:rPr lang="en-US" altLang="zh-CN" sz="2000" smtClean="0">
                <a:latin typeface="华文细黑" pitchFamily="2" charset="-122"/>
                <a:ea typeface="华文细黑" pitchFamily="2" charset="-122"/>
              </a:rPr>
            </a:br>
            <a:r>
              <a:rPr lang="en-US" altLang="zh-CN" sz="1500" smtClean="0">
                <a:latin typeface="华文细黑" pitchFamily="2" charset="-122"/>
                <a:ea typeface="华文细黑" pitchFamily="2" charset="-122"/>
              </a:rPr>
              <a:t>EASTERN  ACOUSTIC DEVELOPMENT LIMITED</a:t>
            </a:r>
            <a:endParaRPr lang="zh-CN" altLang="en-US" sz="1500" b="0" smtClean="0">
              <a:ea typeface="宋体" pitchFamily="2" charset="-122"/>
            </a:endParaRPr>
          </a:p>
        </p:txBody>
      </p:sp>
      <p:pic>
        <p:nvPicPr>
          <p:cNvPr id="11274" name="图片 93" descr="弧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388" y="1341438"/>
            <a:ext cx="8785225" cy="92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75" name="Group 3"/>
          <p:cNvGrpSpPr>
            <a:grpSpLocks/>
          </p:cNvGrpSpPr>
          <p:nvPr/>
        </p:nvGrpSpPr>
        <p:grpSpPr bwMode="auto">
          <a:xfrm>
            <a:off x="3551238" y="1484313"/>
            <a:ext cx="660400" cy="668337"/>
            <a:chOff x="691" y="2077"/>
            <a:chExt cx="656" cy="663"/>
          </a:xfrm>
        </p:grpSpPr>
        <p:pic>
          <p:nvPicPr>
            <p:cNvPr id="11358" name="Picture 4" descr="circuler_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>
              <a:off x="691" y="2077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8" name="Oval 5"/>
            <p:cNvSpPr>
              <a:spLocks noChangeArrowheads="1"/>
            </p:cNvSpPr>
            <p:nvPr/>
          </p:nvSpPr>
          <p:spPr bwMode="gray">
            <a:xfrm>
              <a:off x="691" y="2077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1360" name="Group 6"/>
            <p:cNvGrpSpPr>
              <a:grpSpLocks/>
            </p:cNvGrpSpPr>
            <p:nvPr/>
          </p:nvGrpSpPr>
          <p:grpSpPr bwMode="auto">
            <a:xfrm>
              <a:off x="737" y="2609"/>
              <a:ext cx="575" cy="110"/>
              <a:chOff x="3704" y="1872"/>
              <a:chExt cx="827" cy="156"/>
            </a:xfrm>
          </p:grpSpPr>
          <p:grpSp>
            <p:nvGrpSpPr>
              <p:cNvPr id="11361" name="Group 7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367" name="AutoShape 8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68" name="AutoShape 9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69" name="AutoShape 10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70" name="AutoShape 11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62" name="Group 12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363" name="AutoShape 13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64" name="AutoShape 14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65" name="AutoShape 15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66" name="AutoShape 16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276" name="Group 17"/>
          <p:cNvGrpSpPr>
            <a:grpSpLocks/>
          </p:cNvGrpSpPr>
          <p:nvPr/>
        </p:nvGrpSpPr>
        <p:grpSpPr bwMode="auto">
          <a:xfrm>
            <a:off x="6227763" y="1484313"/>
            <a:ext cx="660400" cy="668337"/>
            <a:chOff x="1928" y="2072"/>
            <a:chExt cx="656" cy="663"/>
          </a:xfrm>
        </p:grpSpPr>
        <p:pic>
          <p:nvPicPr>
            <p:cNvPr id="11345" name="Picture 18" descr="circuler_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1347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1348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354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55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56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57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49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350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51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52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53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277" name="Group 31"/>
          <p:cNvGrpSpPr>
            <a:grpSpLocks/>
          </p:cNvGrpSpPr>
          <p:nvPr/>
        </p:nvGrpSpPr>
        <p:grpSpPr bwMode="auto">
          <a:xfrm>
            <a:off x="4859338" y="1484313"/>
            <a:ext cx="642937" cy="649287"/>
            <a:chOff x="3149" y="2079"/>
            <a:chExt cx="656" cy="662"/>
          </a:xfrm>
        </p:grpSpPr>
        <p:pic>
          <p:nvPicPr>
            <p:cNvPr id="11332" name="Picture 32" descr="circuler_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ltGray">
            <a:xfrm>
              <a:off x="3149" y="2079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6" name="Oval 33"/>
            <p:cNvSpPr>
              <a:spLocks noChangeArrowheads="1"/>
            </p:cNvSpPr>
            <p:nvPr/>
          </p:nvSpPr>
          <p:spPr bwMode="ltGray">
            <a:xfrm>
              <a:off x="3149" y="2079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1334" name="Group 34"/>
            <p:cNvGrpSpPr>
              <a:grpSpLocks/>
            </p:cNvGrpSpPr>
            <p:nvPr/>
          </p:nvGrpSpPr>
          <p:grpSpPr bwMode="auto">
            <a:xfrm>
              <a:off x="3195" y="2610"/>
              <a:ext cx="575" cy="111"/>
              <a:chOff x="3704" y="1872"/>
              <a:chExt cx="827" cy="156"/>
            </a:xfrm>
          </p:grpSpPr>
          <p:grpSp>
            <p:nvGrpSpPr>
              <p:cNvPr id="11335" name="Group 35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341" name="AutoShape 36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42" name="AutoShape 37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43" name="AutoShape 38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44" name="AutoShape 39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36" name="Group 40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337" name="AutoShape 41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38" name="AutoShape 42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39" name="AutoShape 43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40" name="AutoShape 44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278" name="Group 45"/>
          <p:cNvGrpSpPr>
            <a:grpSpLocks/>
          </p:cNvGrpSpPr>
          <p:nvPr/>
        </p:nvGrpSpPr>
        <p:grpSpPr bwMode="auto">
          <a:xfrm>
            <a:off x="7524750" y="1479550"/>
            <a:ext cx="647700" cy="654050"/>
            <a:chOff x="4385" y="2074"/>
            <a:chExt cx="656" cy="662"/>
          </a:xfrm>
        </p:grpSpPr>
        <p:pic>
          <p:nvPicPr>
            <p:cNvPr id="11319" name="Picture 46" descr="circuler_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>
              <a:off x="4385" y="2074"/>
              <a:ext cx="656" cy="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0" name="Oval 47"/>
            <p:cNvSpPr>
              <a:spLocks noChangeArrowheads="1"/>
            </p:cNvSpPr>
            <p:nvPr/>
          </p:nvSpPr>
          <p:spPr bwMode="gray">
            <a:xfrm>
              <a:off x="4385" y="2074"/>
              <a:ext cx="653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1321" name="Group 48"/>
            <p:cNvGrpSpPr>
              <a:grpSpLocks/>
            </p:cNvGrpSpPr>
            <p:nvPr/>
          </p:nvGrpSpPr>
          <p:grpSpPr bwMode="auto">
            <a:xfrm>
              <a:off x="4431" y="2605"/>
              <a:ext cx="575" cy="111"/>
              <a:chOff x="3704" y="1872"/>
              <a:chExt cx="827" cy="156"/>
            </a:xfrm>
          </p:grpSpPr>
          <p:grpSp>
            <p:nvGrpSpPr>
              <p:cNvPr id="11322" name="Group 49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328" name="AutoShape 50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29" name="AutoShape 51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30" name="AutoShape 52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31" name="AutoShape 53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23" name="Group 54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324" name="AutoShape 55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25" name="AutoShape 56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26" name="AutoShape 57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27" name="AutoShape 58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279" name="Group 17"/>
          <p:cNvGrpSpPr>
            <a:grpSpLocks/>
          </p:cNvGrpSpPr>
          <p:nvPr/>
        </p:nvGrpSpPr>
        <p:grpSpPr bwMode="auto">
          <a:xfrm>
            <a:off x="2255838" y="1465263"/>
            <a:ext cx="660400" cy="668337"/>
            <a:chOff x="1928" y="2072"/>
            <a:chExt cx="656" cy="663"/>
          </a:xfrm>
        </p:grpSpPr>
        <p:pic>
          <p:nvPicPr>
            <p:cNvPr id="11306" name="Picture 18" descr="circuler_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1308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1309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315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16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17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18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310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311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12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13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14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1280" name="TextBox 165"/>
          <p:cNvSpPr txBox="1">
            <a:spLocks noChangeArrowheads="1"/>
          </p:cNvSpPr>
          <p:nvPr/>
        </p:nvSpPr>
        <p:spPr bwMode="auto">
          <a:xfrm>
            <a:off x="2339975" y="1619250"/>
            <a:ext cx="517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CA</a:t>
            </a:r>
            <a:endParaRPr lang="zh-CN" altLang="en-US" b="1"/>
          </a:p>
        </p:txBody>
      </p:sp>
      <p:sp>
        <p:nvSpPr>
          <p:cNvPr id="11281" name="TextBox 166"/>
          <p:cNvSpPr txBox="1">
            <a:spLocks noChangeArrowheads="1"/>
          </p:cNvSpPr>
          <p:nvPr/>
        </p:nvSpPr>
        <p:spPr bwMode="auto">
          <a:xfrm>
            <a:off x="3635375" y="1628775"/>
            <a:ext cx="5064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HP</a:t>
            </a:r>
            <a:endParaRPr lang="zh-CN" altLang="en-US" b="1"/>
          </a:p>
        </p:txBody>
      </p:sp>
      <p:sp>
        <p:nvSpPr>
          <p:cNvPr id="11282" name="TextBox 167"/>
          <p:cNvSpPr txBox="1">
            <a:spLocks noChangeArrowheads="1"/>
          </p:cNvSpPr>
          <p:nvPr/>
        </p:nvSpPr>
        <p:spPr bwMode="auto">
          <a:xfrm>
            <a:off x="4932363" y="1619250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PL</a:t>
            </a:r>
            <a:endParaRPr lang="zh-CN" altLang="en-US" b="1"/>
          </a:p>
        </p:txBody>
      </p:sp>
      <p:sp>
        <p:nvSpPr>
          <p:cNvPr id="11283" name="TextBox 168"/>
          <p:cNvSpPr txBox="1">
            <a:spLocks noChangeArrowheads="1"/>
          </p:cNvSpPr>
          <p:nvPr/>
        </p:nvSpPr>
        <p:spPr bwMode="auto">
          <a:xfrm>
            <a:off x="6324600" y="1619250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EA</a:t>
            </a:r>
            <a:endParaRPr lang="zh-CN" altLang="en-US" b="1"/>
          </a:p>
        </p:txBody>
      </p:sp>
      <p:sp>
        <p:nvSpPr>
          <p:cNvPr id="11284" name="TextBox 169"/>
          <p:cNvSpPr txBox="1">
            <a:spLocks noChangeArrowheads="1"/>
          </p:cNvSpPr>
          <p:nvPr/>
        </p:nvSpPr>
        <p:spPr bwMode="auto">
          <a:xfrm>
            <a:off x="7677150" y="1619250"/>
            <a:ext cx="350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/>
              <a:t>K</a:t>
            </a:r>
            <a:endParaRPr lang="zh-CN" altLang="en-US" b="1"/>
          </a:p>
        </p:txBody>
      </p:sp>
      <p:sp>
        <p:nvSpPr>
          <p:cNvPr id="87" name="TextBox 86"/>
          <p:cNvSpPr txBox="1"/>
          <p:nvPr/>
        </p:nvSpPr>
        <p:spPr>
          <a:xfrm>
            <a:off x="539750" y="2708275"/>
            <a:ext cx="2160588" cy="1939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1800"/>
              </a:lnSpc>
              <a:defRPr/>
            </a:pPr>
            <a:r>
              <a:rPr lang="en-US" altLang="zh-CN" sz="1600" dirty="0">
                <a:solidFill>
                  <a:srgbClr val="FF0000"/>
                </a:solidFill>
                <a:latin typeface="方正粗活意简体" pitchFamily="65" charset="-122"/>
                <a:ea typeface="方正粗活意简体" pitchFamily="65" charset="-122"/>
              </a:rPr>
              <a:t>EA</a:t>
            </a:r>
            <a:r>
              <a:rPr lang="zh-CN" altLang="en-US" sz="1600" spc="50" dirty="0">
                <a:latin typeface="方正粗活意简体" pitchFamily="65" charset="-122"/>
                <a:ea typeface="方正粗活意简体" pitchFamily="65" charset="-122"/>
              </a:rPr>
              <a:t>系列专业功率放大器 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– </a:t>
            </a:r>
            <a:r>
              <a:rPr lang="zh-CN" altLang="en-US" sz="1600" spc="50" dirty="0">
                <a:latin typeface="方正粗活意简体" pitchFamily="65" charset="-122"/>
                <a:ea typeface="方正粗活意简体" pitchFamily="65" charset="-122"/>
              </a:rPr>
              <a:t>在开关电源搭配线性放大线路的放大器方案里，我们的产品设计突破传统，创作功率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/</a:t>
            </a:r>
            <a:r>
              <a:rPr lang="zh-CN" altLang="en-US" sz="1600" spc="50" dirty="0">
                <a:latin typeface="方正粗活意简体" pitchFamily="65" charset="-122"/>
                <a:ea typeface="方正粗活意简体" pitchFamily="65" charset="-122"/>
              </a:rPr>
              <a:t>重量比、功率</a:t>
            </a:r>
            <a:r>
              <a:rPr lang="en-US" altLang="zh-CN" sz="1600" spc="50" dirty="0">
                <a:latin typeface="方正粗活意简体" pitchFamily="65" charset="-122"/>
                <a:ea typeface="方正粗活意简体" pitchFamily="65" charset="-122"/>
              </a:rPr>
              <a:t>/</a:t>
            </a:r>
            <a:r>
              <a:rPr lang="zh-CN" altLang="en-US" sz="1600" spc="50" dirty="0">
                <a:latin typeface="方正粗活意简体" pitchFamily="65" charset="-122"/>
                <a:ea typeface="方正粗活意简体" pitchFamily="65" charset="-122"/>
              </a:rPr>
              <a:t>体积比等新的技术极限。</a:t>
            </a:r>
          </a:p>
        </p:txBody>
      </p:sp>
      <p:pic>
        <p:nvPicPr>
          <p:cNvPr id="11286" name="图片 94" descr="白图.jp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4213" y="1341438"/>
            <a:ext cx="1008062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图片 173" descr="ADC-LOGO NR.gif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4213" y="1282700"/>
            <a:ext cx="11461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288" name="Group 17"/>
          <p:cNvGrpSpPr>
            <a:grpSpLocks/>
          </p:cNvGrpSpPr>
          <p:nvPr/>
        </p:nvGrpSpPr>
        <p:grpSpPr bwMode="auto">
          <a:xfrm>
            <a:off x="1268413" y="4652963"/>
            <a:ext cx="660400" cy="668337"/>
            <a:chOff x="1928" y="2072"/>
            <a:chExt cx="656" cy="663"/>
          </a:xfrm>
        </p:grpSpPr>
        <p:pic>
          <p:nvPicPr>
            <p:cNvPr id="11293" name="Picture 18" descr="circuler_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>
              <a:off x="1928" y="2072"/>
              <a:ext cx="656" cy="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3" name="Oval 19"/>
            <p:cNvSpPr>
              <a:spLocks noChangeArrowheads="1"/>
            </p:cNvSpPr>
            <p:nvPr/>
          </p:nvSpPr>
          <p:spPr bwMode="gray">
            <a:xfrm>
              <a:off x="1928" y="2072"/>
              <a:ext cx="651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charset="-122"/>
              </a:endParaRPr>
            </a:p>
          </p:txBody>
        </p:sp>
        <p:grpSp>
          <p:nvGrpSpPr>
            <p:cNvPr id="11295" name="Group 20"/>
            <p:cNvGrpSpPr>
              <a:grpSpLocks/>
            </p:cNvGrpSpPr>
            <p:nvPr/>
          </p:nvGrpSpPr>
          <p:grpSpPr bwMode="auto">
            <a:xfrm>
              <a:off x="1974" y="2604"/>
              <a:ext cx="575" cy="110"/>
              <a:chOff x="3704" y="1872"/>
              <a:chExt cx="827" cy="156"/>
            </a:xfrm>
          </p:grpSpPr>
          <p:grpSp>
            <p:nvGrpSpPr>
              <p:cNvPr id="11296" name="Group 21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11302" name="AutoShape 22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03" name="AutoShape 23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04" name="AutoShape 24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05" name="AutoShape 25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297" name="Group 26"/>
              <p:cNvGrpSpPr>
                <a:grpSpLocks/>
              </p:cNvGrpSpPr>
              <p:nvPr/>
            </p:nvGrpSpPr>
            <p:grpSpPr bwMode="auto">
              <a:xfrm rot="56115" flipH="1" flipV="1">
                <a:off x="3704" y="1878"/>
                <a:ext cx="681" cy="150"/>
                <a:chOff x="1565" y="2568"/>
                <a:chExt cx="1118" cy="279"/>
              </a:xfrm>
            </p:grpSpPr>
            <p:sp>
              <p:nvSpPr>
                <p:cNvPr id="11298" name="AutoShape 27"/>
                <p:cNvSpPr>
                  <a:spLocks noChangeArrowheads="1"/>
                </p:cNvSpPr>
                <p:nvPr/>
              </p:nvSpPr>
              <p:spPr bwMode="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99" name="AutoShape 28"/>
                <p:cNvSpPr>
                  <a:spLocks noChangeArrowheads="1"/>
                </p:cNvSpPr>
                <p:nvPr/>
              </p:nvSpPr>
              <p:spPr bwMode="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00" name="AutoShape 29"/>
                <p:cNvSpPr>
                  <a:spLocks noChangeArrowheads="1"/>
                </p:cNvSpPr>
                <p:nvPr/>
              </p:nvSpPr>
              <p:spPr bwMode="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01" name="AutoShape 30"/>
                <p:cNvSpPr>
                  <a:spLocks noChangeArrowheads="1"/>
                </p:cNvSpPr>
                <p:nvPr/>
              </p:nvSpPr>
              <p:spPr bwMode="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11289" name="图片 98" descr="ea.gif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03575" y="2276475"/>
            <a:ext cx="511651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90" name="TextBox 168"/>
          <p:cNvSpPr txBox="1">
            <a:spLocks noChangeArrowheads="1"/>
          </p:cNvSpPr>
          <p:nvPr/>
        </p:nvSpPr>
        <p:spPr bwMode="auto">
          <a:xfrm>
            <a:off x="1331913" y="4787900"/>
            <a:ext cx="541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/>
              <a:t>EA</a:t>
            </a:r>
            <a:endParaRPr lang="zh-CN" altLang="en-US" sz="2000" b="1"/>
          </a:p>
        </p:txBody>
      </p:sp>
      <p:sp>
        <p:nvSpPr>
          <p:cNvPr id="11291" name="TextBox 73"/>
          <p:cNvSpPr txBox="1">
            <a:spLocks noChangeArrowheads="1"/>
          </p:cNvSpPr>
          <p:nvPr/>
        </p:nvSpPr>
        <p:spPr bwMode="auto">
          <a:xfrm>
            <a:off x="1052513" y="5300663"/>
            <a:ext cx="12239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>
                <a:latin typeface="华文细黑" pitchFamily="2" charset="-122"/>
                <a:ea typeface="华文细黑" pitchFamily="2" charset="-122"/>
              </a:rPr>
              <a:t>系列专业</a:t>
            </a:r>
            <a:endParaRPr lang="en-US" altLang="zh-CN" sz="1600" b="1">
              <a:latin typeface="华文细黑" pitchFamily="2" charset="-122"/>
              <a:ea typeface="华文细黑" pitchFamily="2" charset="-122"/>
            </a:endParaRPr>
          </a:p>
          <a:p>
            <a:pPr algn="ctr"/>
            <a:r>
              <a:rPr lang="zh-CN" altLang="en-US" sz="1600" b="1">
                <a:latin typeface="华文细黑" pitchFamily="2" charset="-122"/>
                <a:ea typeface="华文细黑" pitchFamily="2" charset="-122"/>
              </a:rPr>
              <a:t>功率放大器</a:t>
            </a:r>
          </a:p>
        </p:txBody>
      </p:sp>
      <p:sp>
        <p:nvSpPr>
          <p:cNvPr id="11292" name="TextBox 152"/>
          <p:cNvSpPr txBox="1">
            <a:spLocks noChangeArrowheads="1"/>
          </p:cNvSpPr>
          <p:nvPr/>
        </p:nvSpPr>
        <p:spPr bwMode="auto">
          <a:xfrm>
            <a:off x="3348038" y="6083300"/>
            <a:ext cx="48402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Arial Black" pitchFamily="34" charset="0"/>
              </a:rPr>
              <a:t>EA1400 EA1200 EA800 EA600 EA400</a:t>
            </a:r>
            <a:endParaRPr lang="zh-CN" altLang="en-US">
              <a:latin typeface="Arial Black" pitchFamily="34" charset="0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76TGp_report_light">
  <a:themeElements>
    <a:clrScheme name="Default Design 1">
      <a:dk1>
        <a:srgbClr val="000000"/>
      </a:dk1>
      <a:lt1>
        <a:srgbClr val="B4E3EE"/>
      </a:lt1>
      <a:dk2>
        <a:srgbClr val="189180"/>
      </a:dk2>
      <a:lt2>
        <a:srgbClr val="808080"/>
      </a:lt2>
      <a:accent1>
        <a:srgbClr val="FF7F00"/>
      </a:accent1>
      <a:accent2>
        <a:srgbClr val="B3DC27"/>
      </a:accent2>
      <a:accent3>
        <a:srgbClr val="D6EFF5"/>
      </a:accent3>
      <a:accent4>
        <a:srgbClr val="000000"/>
      </a:accent4>
      <a:accent5>
        <a:srgbClr val="FFC0AA"/>
      </a:accent5>
      <a:accent6>
        <a:srgbClr val="A2C722"/>
      </a:accent6>
      <a:hlink>
        <a:srgbClr val="6FB9D7"/>
      </a:hlink>
      <a:folHlink>
        <a:srgbClr val="F93D1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B4E3EE"/>
        </a:lt1>
        <a:dk2>
          <a:srgbClr val="189180"/>
        </a:dk2>
        <a:lt2>
          <a:srgbClr val="808080"/>
        </a:lt2>
        <a:accent1>
          <a:srgbClr val="FF7F00"/>
        </a:accent1>
        <a:accent2>
          <a:srgbClr val="B3DC27"/>
        </a:accent2>
        <a:accent3>
          <a:srgbClr val="D6EFF5"/>
        </a:accent3>
        <a:accent4>
          <a:srgbClr val="000000"/>
        </a:accent4>
        <a:accent5>
          <a:srgbClr val="FFC0AA"/>
        </a:accent5>
        <a:accent6>
          <a:srgbClr val="A2C722"/>
        </a:accent6>
        <a:hlink>
          <a:srgbClr val="6FB9D7"/>
        </a:hlink>
        <a:folHlink>
          <a:srgbClr val="F93D1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EE384"/>
        </a:lt1>
        <a:dk2>
          <a:srgbClr val="FD8334"/>
        </a:dk2>
        <a:lt2>
          <a:srgbClr val="808080"/>
        </a:lt2>
        <a:accent1>
          <a:srgbClr val="F98EB2"/>
        </a:accent1>
        <a:accent2>
          <a:srgbClr val="FCB43E"/>
        </a:accent2>
        <a:accent3>
          <a:srgbClr val="FEEFC2"/>
        </a:accent3>
        <a:accent4>
          <a:srgbClr val="000000"/>
        </a:accent4>
        <a:accent5>
          <a:srgbClr val="FBC6D5"/>
        </a:accent5>
        <a:accent6>
          <a:srgbClr val="E4A337"/>
        </a:accent6>
        <a:hlink>
          <a:srgbClr val="FA6D73"/>
        </a:hlink>
        <a:folHlink>
          <a:srgbClr val="D264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4E1EE"/>
        </a:lt1>
        <a:dk2>
          <a:srgbClr val="2F84AF"/>
        </a:dk2>
        <a:lt2>
          <a:srgbClr val="808080"/>
        </a:lt2>
        <a:accent1>
          <a:srgbClr val="9899C1"/>
        </a:accent1>
        <a:accent2>
          <a:srgbClr val="4BBAC3"/>
        </a:accent2>
        <a:accent3>
          <a:srgbClr val="E6EEF5"/>
        </a:accent3>
        <a:accent4>
          <a:srgbClr val="000000"/>
        </a:accent4>
        <a:accent5>
          <a:srgbClr val="CACADD"/>
        </a:accent5>
        <a:accent6>
          <a:srgbClr val="43A8B0"/>
        </a:accent6>
        <a:hlink>
          <a:srgbClr val="7AC5B9"/>
        </a:hlink>
        <a:folHlink>
          <a:srgbClr val="719FC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1497</TotalTime>
  <Words>1865</Words>
  <Application>Microsoft Office PowerPoint</Application>
  <PresentationFormat>全屏显示(4:3)</PresentationFormat>
  <Paragraphs>230</Paragraphs>
  <Slides>49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0" baseType="lpstr">
      <vt:lpstr>576TGp_report_light</vt:lpstr>
      <vt:lpstr>东  汇  传  播  拓  展  有  限  公  司                            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PowerPoint 演示文稿</vt:lpstr>
      <vt:lpstr>PowerPoint 演示文稿</vt:lpstr>
      <vt:lpstr>PowerPoint 演示文稿</vt:lpstr>
      <vt:lpstr>PowerPoint 演示文稿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东    汇    传    播    拓    展    有    限    公    司  EASTERN  ACOUSTIC DEVELOPMENT LIMITED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东  汇  传  播  拓  展  有  限  公  司                              EASTERN  ACOUSTIC DEVELOPMENT LIMITED</dc:title>
  <dc:creator>黄影娜</dc:creator>
  <cp:lastModifiedBy>Nick</cp:lastModifiedBy>
  <cp:revision>170</cp:revision>
  <dcterms:created xsi:type="dcterms:W3CDTF">2012-02-18T03:11:03Z</dcterms:created>
  <dcterms:modified xsi:type="dcterms:W3CDTF">2012-02-28T01:41:54Z</dcterms:modified>
</cp:coreProperties>
</file>